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activeX/activeX1.xml" ContentType="application/vnd.ms-office.activeX+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Lst>
  <p:notesMasterIdLst>
    <p:notesMasterId r:id="rId51"/>
  </p:notesMasterIdLst>
  <p:handoutMasterIdLst>
    <p:handoutMasterId r:id="rId52"/>
  </p:handoutMasterIdLst>
  <p:sldIdLst>
    <p:sldId id="260" r:id="rId4"/>
    <p:sldId id="261" r:id="rId5"/>
    <p:sldId id="265" r:id="rId6"/>
    <p:sldId id="264" r:id="rId7"/>
    <p:sldId id="258" r:id="rId8"/>
    <p:sldId id="267" r:id="rId9"/>
    <p:sldId id="315" r:id="rId10"/>
    <p:sldId id="316" r:id="rId11"/>
    <p:sldId id="317" r:id="rId12"/>
    <p:sldId id="319" r:id="rId13"/>
    <p:sldId id="322" r:id="rId14"/>
    <p:sldId id="323" r:id="rId15"/>
    <p:sldId id="324" r:id="rId16"/>
    <p:sldId id="326" r:id="rId17"/>
    <p:sldId id="307" r:id="rId18"/>
    <p:sldId id="308" r:id="rId19"/>
    <p:sldId id="309" r:id="rId20"/>
    <p:sldId id="283" r:id="rId21"/>
    <p:sldId id="328" r:id="rId22"/>
    <p:sldId id="329" r:id="rId23"/>
    <p:sldId id="332" r:id="rId24"/>
    <p:sldId id="330" r:id="rId25"/>
    <p:sldId id="314" r:id="rId26"/>
    <p:sldId id="288" r:id="rId27"/>
    <p:sldId id="325" r:id="rId28"/>
    <p:sldId id="333" r:id="rId29"/>
    <p:sldId id="268" r:id="rId30"/>
    <p:sldId id="269" r:id="rId31"/>
    <p:sldId id="270" r:id="rId32"/>
    <p:sldId id="273" r:id="rId33"/>
    <p:sldId id="291" r:id="rId34"/>
    <p:sldId id="274" r:id="rId35"/>
    <p:sldId id="293" r:id="rId36"/>
    <p:sldId id="277" r:id="rId37"/>
    <p:sldId id="278" r:id="rId38"/>
    <p:sldId id="279" r:id="rId39"/>
    <p:sldId id="298" r:id="rId40"/>
    <p:sldId id="327" r:id="rId41"/>
    <p:sldId id="303" r:id="rId42"/>
    <p:sldId id="306" r:id="rId43"/>
    <p:sldId id="286" r:id="rId44"/>
    <p:sldId id="295" r:id="rId45"/>
    <p:sldId id="310" r:id="rId46"/>
    <p:sldId id="311" r:id="rId47"/>
    <p:sldId id="305" r:id="rId48"/>
    <p:sldId id="289" r:id="rId49"/>
    <p:sldId id="29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95FFCA"/>
    <a:srgbClr val="E2FFC5"/>
    <a:srgbClr val="CCFF99"/>
    <a:srgbClr val="F1FFCB"/>
    <a:srgbClr val="008000"/>
    <a:srgbClr val="339933"/>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02"/>
      </p:cViewPr>
      <p:guideLst>
        <p:guide orient="horz" pos="3888"/>
        <p:guide orient="horz" pos="1824"/>
        <p:guide orient="horz" pos="816"/>
        <p:guide orient="horz" pos="1056"/>
        <p:guide pos="2880"/>
        <p:guide pos="5616"/>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p:scale>
          <a:sx n="66" d="100"/>
          <a:sy n="66" d="100"/>
        </p:scale>
        <p:origin x="-846" y="154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5396"/>
  <ax:ocxPr ax:name="_cy" ax:value="17568"/>
  <ax:ocxPr ax:name="FlashVars" ax:value=""/>
  <ax:ocxPr ax:name="Movie" ax:value="C:\Documents and Settings\advmed\Desktop\PC_SWFs\Pangaea.swf"/>
  <ax:ocxPr ax:name="Src" ax:value="C:\Documents and Settings\advmed\Desktop\PC_SWFs\Pangaea.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179759-1001-4D22-8E27-6C2058E9F60C}" type="slidenum">
              <a:rPr lang="en-US"/>
              <a:pPr>
                <a:defRPr/>
              </a:pPr>
              <a:t>‹#›</a:t>
            </a:fld>
            <a:endParaRPr lang="en-US"/>
          </a:p>
        </p:txBody>
      </p:sp>
    </p:spTree>
    <p:extLst>
      <p:ext uri="{BB962C8B-B14F-4D97-AF65-F5344CB8AC3E}">
        <p14:creationId xmlns:p14="http://schemas.microsoft.com/office/powerpoint/2010/main" xmlns="" val="3427454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1BAC8EC-51A7-4BDE-8387-CB7EA7EE8BF4}" type="slidenum">
              <a:rPr lang="en-US"/>
              <a:pPr>
                <a:defRPr/>
              </a:pPr>
              <a:t>‹#›</a:t>
            </a:fld>
            <a:endParaRPr lang="en-US"/>
          </a:p>
        </p:txBody>
      </p:sp>
    </p:spTree>
    <p:extLst>
      <p:ext uri="{BB962C8B-B14F-4D97-AF65-F5344CB8AC3E}">
        <p14:creationId xmlns:p14="http://schemas.microsoft.com/office/powerpoint/2010/main" xmlns="" val="3015652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F283A3-604C-4AD6-88BA-62D2A4052551}" type="slidenum">
              <a:rPr lang="en-US" sz="1200" smtClean="0"/>
              <a:pPr eaLnBrk="1" hangingPunct="1"/>
              <a:t>1</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A001B6-4D5F-42FB-9420-03F688B6449D}" type="slidenum">
              <a:rPr lang="en-US" sz="1200" smtClean="0"/>
              <a:pPr eaLnBrk="1" hangingPunct="1"/>
              <a:t>10</a:t>
            </a:fld>
            <a:endParaRPr 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686D31-FF95-4686-B877-113D0021C2D2}" type="slidenum">
              <a:rPr lang="en-US" sz="1200" smtClean="0"/>
              <a:pPr eaLnBrk="1" hangingPunct="1"/>
              <a:t>11</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060A82-A161-4923-9278-CF7D77F575F4}" type="slidenum">
              <a:rPr lang="en-US" sz="1200" smtClean="0"/>
              <a:pPr eaLnBrk="1" hangingPunct="1"/>
              <a:t>12</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D88A7C-62AF-4B56-A400-32EA75D585B6}" type="slidenum">
              <a:rPr lang="en-US" sz="1200" smtClean="0"/>
              <a:pPr eaLnBrk="1" hangingPunct="1"/>
              <a:t>13</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FF6916-2586-4E3C-AD5F-95CA69F6BF1D}" type="slidenum">
              <a:rPr lang="en-US" sz="1200" smtClean="0"/>
              <a:pPr eaLnBrk="1" hangingPunct="1"/>
              <a:t>14</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980148-FFAE-4FB4-A46E-0FC63C8AFA5D}" type="slidenum">
              <a:rPr lang="en-US" sz="1200" smtClean="0"/>
              <a:pPr eaLnBrk="1" hangingPunct="1"/>
              <a:t>15</a:t>
            </a:fld>
            <a:endParaRPr 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D73E7D-2A87-4B4D-8785-FE16FF92EBB2}" type="slidenum">
              <a:rPr lang="en-US" sz="1200" smtClean="0"/>
              <a:pPr eaLnBrk="1" hangingPunct="1"/>
              <a:t>16</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5CDA1B-8D62-4957-BCAD-F2FD529EA308}" type="slidenum">
              <a:rPr lang="en-US" sz="1200" smtClean="0"/>
              <a:pPr eaLnBrk="1" hangingPunct="1"/>
              <a:t>17</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33053C-DAB8-4978-8A02-07BFF14DC569}" type="slidenum">
              <a:rPr lang="en-US" sz="1200" smtClean="0"/>
              <a:pPr eaLnBrk="1" hangingPunct="1"/>
              <a:t>18</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38A6FF-F1E6-4F7A-8FC7-779F19EA7347}" type="slidenum">
              <a:rPr lang="en-US" sz="1200" smtClean="0"/>
              <a:pPr eaLnBrk="1" hangingPunct="1"/>
              <a:t>19</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E8795A-EA0F-46EB-8F0E-80F2A7FAFF08}" type="slidenum">
              <a:rPr lang="en-US" sz="1200" smtClean="0"/>
              <a:pPr eaLnBrk="1" hangingPunct="1"/>
              <a:t>2</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937437-E88D-4549-86AF-6B7BE73928AA}" type="slidenum">
              <a:rPr lang="en-US" sz="1200" smtClean="0"/>
              <a:pPr eaLnBrk="1" hangingPunct="1"/>
              <a:t>20</a:t>
            </a:fld>
            <a:endParaRPr 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E3B870-1A54-4887-BB97-B791E6820AB0}" type="slidenum">
              <a:rPr lang="en-US" sz="1200" smtClean="0"/>
              <a:pPr eaLnBrk="1" hangingPunct="1"/>
              <a:t>21</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800" smtClean="0">
                <a:solidFill>
                  <a:srgbClr val="FF0000"/>
                </a:solidFill>
              </a:rPr>
              <a:t>To view this animation, click “View” and then “Slide Show” on the top navigation bar.</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B7A159-3242-484E-818E-30BF8C2D81AB}" type="slidenum">
              <a:rPr lang="en-US" sz="1200" smtClean="0"/>
              <a:pPr eaLnBrk="1" hangingPunct="1"/>
              <a:t>22</a:t>
            </a:fld>
            <a:endParaRPr 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5F70FB-6219-42D5-9D2D-B662BC8B812E}" type="slidenum">
              <a:rPr lang="en-US" sz="1200" smtClean="0"/>
              <a:pPr eaLnBrk="1" hangingPunct="1"/>
              <a:t>23</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6AF476-BEBD-4D4F-A15E-15E13DFF461D}" type="slidenum">
              <a:rPr lang="en-US" sz="1200" smtClean="0"/>
              <a:pPr eaLnBrk="1" hangingPunct="1"/>
              <a:t>24</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4070E1-4F03-4A44-B85B-BF4164AC30C7}" type="slidenum">
              <a:rPr lang="en-US" sz="1200" smtClean="0"/>
              <a:pPr eaLnBrk="1" hangingPunct="1"/>
              <a:t>25</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FF6916-2586-4E3C-AD5F-95CA69F6BF1D}" type="slidenum">
              <a:rPr lang="en-US" sz="1200" smtClean="0"/>
              <a:pPr eaLnBrk="1" hangingPunct="1"/>
              <a:t>26</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2D793F-CB9A-4648-A9C5-2E9F58E80177}" type="slidenum">
              <a:rPr lang="en-US" sz="1200" smtClean="0"/>
              <a:pPr eaLnBrk="1" hangingPunct="1"/>
              <a:t>27</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99EDD2-DE90-4707-A348-74880CBAB7F8}" type="slidenum">
              <a:rPr lang="en-US" sz="1200" smtClean="0"/>
              <a:pPr eaLnBrk="1" hangingPunct="1"/>
              <a:t>28</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F25D33-C970-4128-8D11-3FFC3A012511}" type="slidenum">
              <a:rPr lang="en-US" sz="1200" smtClean="0"/>
              <a:pPr eaLnBrk="1" hangingPunct="1"/>
              <a:t>29</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E2013E-9BD0-4144-B1F9-8EFD32560AFF}" type="slidenum">
              <a:rPr lang="en-US" sz="1200" smtClean="0"/>
              <a:pPr eaLnBrk="1" hangingPunct="1"/>
              <a:t>3</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Possibly the first definition resource for most students.</a:t>
            </a:r>
          </a:p>
          <a:p>
            <a:pPr eaLnBrk="1" hangingPunct="1"/>
            <a:r>
              <a:rPr lang="en-US" smtClean="0"/>
              <a:t>First definition is okay; others are colloquial or rely on any information or knowledge to invoke something ‘scientific’.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965A3-F69E-47FE-AA3C-27DF0768C1A0}" type="slidenum">
              <a:rPr lang="en-US" sz="1200" smtClean="0"/>
              <a:pPr eaLnBrk="1" hangingPunct="1"/>
              <a:t>30</a:t>
            </a:fld>
            <a:endParaRPr 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CD8C23-EAE5-4FD2-8E34-2A6B4AD66B92}" type="slidenum">
              <a:rPr lang="en-US" sz="1200" smtClean="0"/>
              <a:pPr eaLnBrk="1" hangingPunct="1"/>
              <a:t>31</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7E3E8E-5789-4096-A632-83B8991EEBDE}" type="slidenum">
              <a:rPr lang="en-US" sz="1200" smtClean="0"/>
              <a:pPr eaLnBrk="1" hangingPunct="1"/>
              <a:t>32</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131FC0-4380-49D5-BCC2-AC6D313B3B54}" type="slidenum">
              <a:rPr lang="en-US" sz="1200" smtClean="0"/>
              <a:pPr eaLnBrk="1" hangingPunct="1"/>
              <a:t>33</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31D993-0161-477B-A7C2-398A2598F72B}" type="slidenum">
              <a:rPr lang="en-US" sz="1200" smtClean="0"/>
              <a:pPr eaLnBrk="1" hangingPunct="1"/>
              <a:t>34</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751F47-477A-4AF5-AA9E-F74D1082FFDA}" type="slidenum">
              <a:rPr lang="en-US" sz="1200" smtClean="0"/>
              <a:pPr eaLnBrk="1" hangingPunct="1"/>
              <a:t>35</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A96D78-13AC-46B0-ABC0-05891A984F54}" type="slidenum">
              <a:rPr lang="en-US" sz="1200" smtClean="0"/>
              <a:pPr eaLnBrk="1" hangingPunct="1"/>
              <a:t>36</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FD0551-E936-4FD8-9E7E-5E394B5171BE}" type="slidenum">
              <a:rPr lang="en-US" sz="1200" smtClean="0"/>
              <a:pPr eaLnBrk="1" hangingPunct="1"/>
              <a:t>37</a:t>
            </a:fld>
            <a:endParaRPr 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5526E8-6169-43D5-9F8B-44ADCE95D0DA}" type="slidenum">
              <a:rPr lang="en-US" sz="1200" smtClean="0"/>
              <a:pPr eaLnBrk="1" hangingPunct="1"/>
              <a:t>38</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5E5826-80A2-4C58-985F-87A1D2821382}" type="slidenum">
              <a:rPr lang="en-US" sz="1200" smtClean="0"/>
              <a:pPr eaLnBrk="1" hangingPunct="1"/>
              <a:t>39</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2E249D-3C91-4312-8767-67E0818E41A7}" type="slidenum">
              <a:rPr lang="en-US" sz="1200" smtClean="0"/>
              <a:pPr eaLnBrk="1" hangingPunct="1"/>
              <a:t>4</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Definition by a scientist; a geology professor at U Georgia, who has written extensively online about ‘science’ and its definitions.</a:t>
            </a:r>
          </a:p>
          <a:p>
            <a:pPr eaLnBrk="1" hangingPunct="1"/>
            <a:endParaRPr lang="en-US" smtClean="0"/>
          </a:p>
          <a:p>
            <a:pPr eaLnBrk="1" hangingPunct="1"/>
            <a:r>
              <a:rPr lang="en-US" smtClean="0"/>
              <a:t>Important are the words </a:t>
            </a:r>
          </a:p>
          <a:p>
            <a:pPr eaLnBrk="1" hangingPunct="1"/>
            <a:r>
              <a:rPr lang="en-US" b="1" smtClean="0"/>
              <a:t>Effort</a:t>
            </a:r>
            <a:r>
              <a:rPr lang="en-US" smtClean="0"/>
              <a:t> - it is an attempt, and may not be accurate all the time;</a:t>
            </a:r>
          </a:p>
          <a:p>
            <a:pPr eaLnBrk="1" hangingPunct="1"/>
            <a:r>
              <a:rPr lang="en-US" b="1" smtClean="0"/>
              <a:t>Observable</a:t>
            </a:r>
            <a:r>
              <a:rPr lang="en-US" smtClean="0"/>
              <a:t>, observation  - evidence must have been seen, measured, repeated to be considered reliable.</a:t>
            </a:r>
          </a:p>
          <a:p>
            <a:pPr eaLnBrk="1" hangingPunct="1"/>
            <a:r>
              <a:rPr lang="en-US" b="1" smtClean="0"/>
              <a:t>Experimentation</a:t>
            </a:r>
            <a:r>
              <a:rPr lang="en-US" smtClean="0"/>
              <a:t> - often situations are controlled to find a single cause and effect that will have a repeatable and predictable result.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7E83AD-C9D4-4445-9B33-9A320466BDD6}" type="slidenum">
              <a:rPr lang="en-US" sz="1200" smtClean="0"/>
              <a:pPr eaLnBrk="1" hangingPunct="1"/>
              <a:t>40</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CB9E1E-0CF6-4956-A3E5-21BFB73D8678}" type="slidenum">
              <a:rPr lang="en-US" sz="1200" smtClean="0"/>
              <a:pPr eaLnBrk="1" hangingPunct="1"/>
              <a:t>41</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81F5F0-8CED-4A69-8956-48DE876E60A5}" type="slidenum">
              <a:rPr lang="en-US" sz="1200" smtClean="0"/>
              <a:pPr eaLnBrk="1" hangingPunct="1"/>
              <a:t>42</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5546F7-FC87-4C88-ABA7-CBBED32944EF}" type="slidenum">
              <a:rPr lang="en-US" sz="1200" smtClean="0"/>
              <a:pPr eaLnBrk="1" hangingPunct="1"/>
              <a:t>43</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011B5A-D94E-49DA-A557-E34A38DBD3A8}" type="slidenum">
              <a:rPr lang="en-US" sz="1200" smtClean="0"/>
              <a:pPr eaLnBrk="1" hangingPunct="1"/>
              <a:t>44</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EA861E-4020-4A6A-932F-4A9B12E0B710}" type="slidenum">
              <a:rPr lang="en-US" sz="1200" smtClean="0"/>
              <a:pPr eaLnBrk="1" hangingPunct="1"/>
              <a:t>45</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FCFED2-2DA6-4F6C-A953-F32357F94403}" type="slidenum">
              <a:rPr lang="en-US" sz="1200" smtClean="0"/>
              <a:pPr eaLnBrk="1" hangingPunct="1"/>
              <a:t>46</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9401B5-B659-449D-A02B-C898752E14E5}" type="slidenum">
              <a:rPr lang="en-US" sz="1200" smtClean="0"/>
              <a:pPr eaLnBrk="1" hangingPunct="1"/>
              <a:t>47</a:t>
            </a:fld>
            <a:endParaRPr 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D756F4-66D5-4C48-886D-11FC6FFD2EDE}" type="slidenum">
              <a:rPr lang="en-US" sz="1200" smtClean="0"/>
              <a:pPr eaLnBrk="1" hangingPunct="1"/>
              <a:t>5</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1668EB-3BCE-4E05-872F-80233A5CF152}" type="slidenum">
              <a:rPr lang="en-US" sz="1200" smtClean="0"/>
              <a:pPr eaLnBrk="1" hangingPunct="1"/>
              <a:t>6</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1E4A23-1606-4FE6-A8C6-709C1A8ECF3E}" type="slidenum">
              <a:rPr lang="en-US" sz="1200" smtClean="0"/>
              <a:pPr eaLnBrk="1" hangingPunct="1"/>
              <a:t>7</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A01DEF-DB84-4D8E-8E9F-10AD71A1B704}" type="slidenum">
              <a:rPr lang="en-US" sz="1200" smtClean="0"/>
              <a:pPr eaLnBrk="1" hangingPunct="1"/>
              <a:t>8</a:t>
            </a:fld>
            <a:endParaRPr 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9D4043-661D-4224-81DA-47D9AB394C55}" type="slidenum">
              <a:rPr lang="en-US" sz="1200" smtClean="0"/>
              <a:pPr eaLnBrk="1" hangingPunct="1"/>
              <a:t>9</a:t>
            </a:fld>
            <a:endParaRPr 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Freeform 1027" descr="CITTEXT"/>
            <p:cNvSpPr>
              <a:spLocks/>
            </p:cNvSpPr>
            <p:nvPr/>
          </p:nvSpPr>
          <p:spPr bwMode="auto">
            <a:xfrm>
              <a:off x="0" y="0"/>
              <a:ext cx="1824" cy="4320"/>
            </a:xfrm>
            <a:custGeom>
              <a:avLst/>
              <a:gdLst/>
              <a:ahLst/>
              <a:cxnLst>
                <a:cxn ang="0">
                  <a:pos x="0" y="3840"/>
                </a:cxn>
                <a:cxn ang="0">
                  <a:pos x="0" y="0"/>
                </a:cxn>
                <a:cxn ang="0">
                  <a:pos x="1824" y="0"/>
                </a:cxn>
                <a:cxn ang="0">
                  <a:pos x="583" y="3840"/>
                </a:cxn>
                <a:cxn ang="0">
                  <a:pos x="0" y="3840"/>
                </a:cxn>
              </a:cxnLst>
              <a:rect l="0" t="0" r="r" b="b"/>
              <a:pathLst>
                <a:path w="1824" h="3840">
                  <a:moveTo>
                    <a:pt x="0" y="3840"/>
                  </a:moveTo>
                  <a:lnTo>
                    <a:pt x="0" y="0"/>
                  </a:lnTo>
                  <a:lnTo>
                    <a:pt x="1824" y="0"/>
                  </a:lnTo>
                  <a:cubicBezTo>
                    <a:pt x="74" y="1204"/>
                    <a:pt x="465" y="3655"/>
                    <a:pt x="583" y="3840"/>
                  </a:cubicBezTo>
                  <a:cubicBezTo>
                    <a:pt x="291" y="3840"/>
                    <a:pt x="0" y="3840"/>
                    <a:pt x="0" y="3840"/>
                  </a:cubicBezTo>
                  <a:close/>
                </a:path>
              </a:pathLst>
            </a:custGeom>
            <a:blipFill dpi="0" rotWithShape="0">
              <a:blip r:embed="rId2" cstate="print"/>
              <a:srcRect/>
              <a:tile tx="0" ty="0" sx="100000" sy="100000" flip="none" algn="tl"/>
            </a:blipFill>
            <a:ln w="9525">
              <a:noFill/>
              <a:round/>
              <a:headEnd/>
              <a:tailEnd/>
            </a:ln>
            <a:effectLst/>
          </p:spPr>
          <p:txBody>
            <a:bodyPr wrap="none" anchor="ctr"/>
            <a:lstStyle/>
            <a:p>
              <a:pPr>
                <a:defRPr/>
              </a:pPr>
              <a:endParaRPr lang="en-US"/>
            </a:p>
          </p:txBody>
        </p:sp>
        <p:sp>
          <p:nvSpPr>
            <p:cNvPr id="6" name="Rectangle 1028"/>
            <p:cNvSpPr>
              <a:spLocks noChangeArrowheads="1"/>
            </p:cNvSpPr>
            <p:nvPr/>
          </p:nvSpPr>
          <p:spPr bwMode="ltGray">
            <a:xfrm>
              <a:off x="1008" y="0"/>
              <a:ext cx="4752" cy="240"/>
            </a:xfrm>
            <a:prstGeom prst="rect">
              <a:avLst/>
            </a:prstGeom>
            <a:solidFill>
              <a:schemeClr val="accent2"/>
            </a:solidFill>
            <a:ln w="9525">
              <a:noFill/>
              <a:miter lim="800000"/>
              <a:headEnd/>
              <a:tailEnd/>
            </a:ln>
            <a:effectLst/>
          </p:spPr>
          <p:txBody>
            <a:bodyPr wrap="none" anchor="ctr"/>
            <a:lstStyle/>
            <a:p>
              <a:pPr>
                <a:defRPr/>
              </a:pPr>
              <a:endParaRPr lang="en-US"/>
            </a:p>
          </p:txBody>
        </p:sp>
        <p:pic>
          <p:nvPicPr>
            <p:cNvPr id="7" name="Picture 1029" descr="CITBANND"/>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666" r="5334" b="86667"/>
            <a:stretch>
              <a:fillRect/>
            </a:stretch>
          </p:blipFill>
          <p:spPr bwMode="auto">
            <a:xfrm>
              <a:off x="1584" y="0"/>
              <a:ext cx="417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30"/>
            <p:cNvSpPr>
              <a:spLocks noChangeArrowheads="1"/>
            </p:cNvSpPr>
            <p:nvPr/>
          </p:nvSpPr>
          <p:spPr bwMode="auto">
            <a:xfrm>
              <a:off x="1008" y="240"/>
              <a:ext cx="4752" cy="48"/>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9" name="Group 1031"/>
            <p:cNvGrpSpPr>
              <a:grpSpLocks/>
            </p:cNvGrpSpPr>
            <p:nvPr userDrawn="1"/>
          </p:nvGrpSpPr>
          <p:grpSpPr bwMode="auto">
            <a:xfrm>
              <a:off x="0" y="2256"/>
              <a:ext cx="3642" cy="94"/>
              <a:chOff x="0" y="2256"/>
              <a:chExt cx="3642" cy="94"/>
            </a:xfrm>
          </p:grpSpPr>
          <p:sp>
            <p:nvSpPr>
              <p:cNvPr id="10" name="Freeform 1032"/>
              <p:cNvSpPr>
                <a:spLocks/>
              </p:cNvSpPr>
              <p:nvPr/>
            </p:nvSpPr>
            <p:spPr bwMode="auto">
              <a:xfrm>
                <a:off x="0" y="2310"/>
                <a:ext cx="3642" cy="1"/>
              </a:xfrm>
              <a:custGeom>
                <a:avLst/>
                <a:gdLst/>
                <a:ahLst/>
                <a:cxnLst>
                  <a:cxn ang="0">
                    <a:pos x="0" y="0"/>
                  </a:cxn>
                  <a:cxn ang="0">
                    <a:pos x="3642" y="0"/>
                  </a:cxn>
                </a:cxnLst>
                <a:rect l="0" t="0" r="r" b="b"/>
                <a:pathLst>
                  <a:path w="3642" h="1">
                    <a:moveTo>
                      <a:pt x="0" y="0"/>
                    </a:moveTo>
                    <a:lnTo>
                      <a:pt x="3642" y="0"/>
                    </a:lnTo>
                  </a:path>
                </a:pathLst>
              </a:custGeom>
              <a:noFill/>
              <a:ln w="9525">
                <a:solidFill>
                  <a:schemeClr val="accent1"/>
                </a:solidFill>
                <a:round/>
                <a:headEnd/>
                <a:tailEnd/>
              </a:ln>
              <a:effectLst/>
            </p:spPr>
            <p:txBody>
              <a:bodyPr wrap="none" anchor="ctr"/>
              <a:lstStyle/>
              <a:p>
                <a:pPr>
                  <a:defRPr/>
                </a:pPr>
                <a:endParaRPr lang="en-US"/>
              </a:p>
            </p:txBody>
          </p:sp>
          <p:grpSp>
            <p:nvGrpSpPr>
              <p:cNvPr id="11" name="Group 1033"/>
              <p:cNvGrpSpPr>
                <a:grpSpLocks/>
              </p:cNvGrpSpPr>
              <p:nvPr/>
            </p:nvGrpSpPr>
            <p:grpSpPr bwMode="auto">
              <a:xfrm>
                <a:off x="960" y="2256"/>
                <a:ext cx="1678" cy="94"/>
                <a:chOff x="419" y="1193"/>
                <a:chExt cx="1678" cy="94"/>
              </a:xfrm>
            </p:grpSpPr>
            <p:sp>
              <p:nvSpPr>
                <p:cNvPr id="12" name="Oval 1034"/>
                <p:cNvSpPr>
                  <a:spLocks noChangeArrowheads="1"/>
                </p:cNvSpPr>
                <p:nvPr userDrawn="1"/>
              </p:nvSpPr>
              <p:spPr bwMode="auto">
                <a:xfrm>
                  <a:off x="419"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3" name="Oval 1035"/>
                <p:cNvSpPr>
                  <a:spLocks noChangeArrowheads="1"/>
                </p:cNvSpPr>
                <p:nvPr userDrawn="1"/>
              </p:nvSpPr>
              <p:spPr bwMode="auto">
                <a:xfrm>
                  <a:off x="947"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4" name="Oval 1036"/>
                <p:cNvSpPr>
                  <a:spLocks noChangeArrowheads="1"/>
                </p:cNvSpPr>
                <p:nvPr userDrawn="1"/>
              </p:nvSpPr>
              <p:spPr bwMode="auto">
                <a:xfrm>
                  <a:off x="1475"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5" name="Oval 1037"/>
                <p:cNvSpPr>
                  <a:spLocks noChangeArrowheads="1"/>
                </p:cNvSpPr>
                <p:nvPr userDrawn="1"/>
              </p:nvSpPr>
              <p:spPr bwMode="auto">
                <a:xfrm>
                  <a:off x="2003"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grpSp>
        </p:grpSp>
      </p:grpSp>
      <p:sp>
        <p:nvSpPr>
          <p:cNvPr id="81934" name="Rectangle 1038"/>
          <p:cNvSpPr>
            <a:spLocks noGrp="1" noChangeArrowheads="1"/>
          </p:cNvSpPr>
          <p:nvPr>
            <p:ph type="ctrTitle"/>
          </p:nvPr>
        </p:nvSpPr>
        <p:spPr>
          <a:xfrm>
            <a:off x="685800" y="2057400"/>
            <a:ext cx="7772400" cy="1143000"/>
          </a:xfrm>
        </p:spPr>
        <p:txBody>
          <a:bodyPr anchor="b"/>
          <a:lstStyle>
            <a:lvl1pPr>
              <a:defRPr/>
            </a:lvl1pPr>
          </a:lstStyle>
          <a:p>
            <a:r>
              <a:rPr lang="en-US"/>
              <a:t>Click to edit Master title style</a:t>
            </a:r>
          </a:p>
        </p:txBody>
      </p:sp>
      <p:sp>
        <p:nvSpPr>
          <p:cNvPr id="81935" name="Rectangle 1039"/>
          <p:cNvSpPr>
            <a:spLocks noGrp="1" noChangeArrowheads="1"/>
          </p:cNvSpPr>
          <p:nvPr>
            <p:ph type="subTitle" idx="1"/>
          </p:nvPr>
        </p:nvSpPr>
        <p:spPr>
          <a:xfrm>
            <a:off x="15240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 name="Rectangle 1040"/>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7" name="Rectangle 1041"/>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8" name="Rectangle 1042"/>
          <p:cNvSpPr>
            <a:spLocks noGrp="1" noChangeArrowheads="1"/>
          </p:cNvSpPr>
          <p:nvPr>
            <p:ph type="sldNum" sz="quarter" idx="12"/>
          </p:nvPr>
        </p:nvSpPr>
        <p:spPr>
          <a:xfrm>
            <a:off x="6553200" y="6324600"/>
            <a:ext cx="1905000" cy="457200"/>
          </a:xfrm>
        </p:spPr>
        <p:txBody>
          <a:bodyPr/>
          <a:lstStyle>
            <a:lvl1pPr>
              <a:defRPr/>
            </a:lvl1pPr>
          </a:lstStyle>
          <a:p>
            <a:pPr>
              <a:defRPr/>
            </a:pPr>
            <a:fld id="{1FCB1CA5-E921-44E2-8506-3166B9D2B8EA}" type="slidenum">
              <a:rPr lang="en-US"/>
              <a:pPr>
                <a:defRPr/>
              </a:pPr>
              <a:t>‹#›</a:t>
            </a:fld>
            <a:endParaRPr lang="en-US"/>
          </a:p>
        </p:txBody>
      </p:sp>
    </p:spTree>
    <p:extLst>
      <p:ext uri="{BB962C8B-B14F-4D97-AF65-F5344CB8AC3E}">
        <p14:creationId xmlns:p14="http://schemas.microsoft.com/office/powerpoint/2010/main" xmlns="" val="1298615434"/>
      </p:ext>
    </p:extLst>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F820518-EE9B-4CC3-8670-9F4EDF32C324}" type="slidenum">
              <a:rPr lang="en-US"/>
              <a:pPr>
                <a:defRPr/>
              </a:pPr>
              <a:t>‹#›</a:t>
            </a:fld>
            <a:endParaRPr lang="en-US"/>
          </a:p>
        </p:txBody>
      </p:sp>
    </p:spTree>
    <p:extLst>
      <p:ext uri="{BB962C8B-B14F-4D97-AF65-F5344CB8AC3E}">
        <p14:creationId xmlns:p14="http://schemas.microsoft.com/office/powerpoint/2010/main" xmlns="" val="1582070117"/>
      </p:ext>
    </p:extLst>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2A942EA-8069-485C-914F-02941DB7A814}" type="slidenum">
              <a:rPr lang="en-US"/>
              <a:pPr>
                <a:defRPr/>
              </a:pPr>
              <a:t>‹#›</a:t>
            </a:fld>
            <a:endParaRPr lang="en-US"/>
          </a:p>
        </p:txBody>
      </p:sp>
    </p:spTree>
    <p:extLst>
      <p:ext uri="{BB962C8B-B14F-4D97-AF65-F5344CB8AC3E}">
        <p14:creationId xmlns:p14="http://schemas.microsoft.com/office/powerpoint/2010/main" xmlns="" val="126330186"/>
      </p:ext>
    </p:extLst>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Freeform 3" descr="CITTEXT"/>
            <p:cNvSpPr>
              <a:spLocks/>
            </p:cNvSpPr>
            <p:nvPr/>
          </p:nvSpPr>
          <p:spPr bwMode="auto">
            <a:xfrm>
              <a:off x="0" y="0"/>
              <a:ext cx="1824" cy="4320"/>
            </a:xfrm>
            <a:custGeom>
              <a:avLst/>
              <a:gdLst/>
              <a:ahLst/>
              <a:cxnLst>
                <a:cxn ang="0">
                  <a:pos x="0" y="3840"/>
                </a:cxn>
                <a:cxn ang="0">
                  <a:pos x="0" y="0"/>
                </a:cxn>
                <a:cxn ang="0">
                  <a:pos x="1824" y="0"/>
                </a:cxn>
                <a:cxn ang="0">
                  <a:pos x="583" y="3840"/>
                </a:cxn>
                <a:cxn ang="0">
                  <a:pos x="0" y="3840"/>
                </a:cxn>
              </a:cxnLst>
              <a:rect l="0" t="0" r="r" b="b"/>
              <a:pathLst>
                <a:path w="1824" h="3840">
                  <a:moveTo>
                    <a:pt x="0" y="3840"/>
                  </a:moveTo>
                  <a:lnTo>
                    <a:pt x="0" y="0"/>
                  </a:lnTo>
                  <a:lnTo>
                    <a:pt x="1824" y="0"/>
                  </a:lnTo>
                  <a:cubicBezTo>
                    <a:pt x="74" y="1204"/>
                    <a:pt x="465" y="3655"/>
                    <a:pt x="583" y="3840"/>
                  </a:cubicBezTo>
                  <a:cubicBezTo>
                    <a:pt x="291" y="3840"/>
                    <a:pt x="0" y="3840"/>
                    <a:pt x="0" y="3840"/>
                  </a:cubicBezTo>
                  <a:close/>
                </a:path>
              </a:pathLst>
            </a:custGeom>
            <a:blipFill dpi="0" rotWithShape="0">
              <a:blip r:embed="rId2" cstate="print"/>
              <a:srcRect/>
              <a:tile tx="0" ty="0" sx="100000" sy="100000" flip="none" algn="tl"/>
            </a:blipFill>
            <a:ln w="9525">
              <a:noFill/>
              <a:round/>
              <a:headEnd/>
              <a:tailEnd/>
            </a:ln>
            <a:effectLst/>
          </p:spPr>
          <p:txBody>
            <a:bodyPr wrap="none" anchor="ctr"/>
            <a:lstStyle/>
            <a:p>
              <a:pPr>
                <a:defRPr/>
              </a:pPr>
              <a:endParaRPr lang="en-US"/>
            </a:p>
          </p:txBody>
        </p:sp>
        <p:sp>
          <p:nvSpPr>
            <p:cNvPr id="6" name="Rectangle 4"/>
            <p:cNvSpPr>
              <a:spLocks noChangeArrowheads="1"/>
            </p:cNvSpPr>
            <p:nvPr/>
          </p:nvSpPr>
          <p:spPr bwMode="ltGray">
            <a:xfrm>
              <a:off x="1008" y="0"/>
              <a:ext cx="4752" cy="240"/>
            </a:xfrm>
            <a:prstGeom prst="rect">
              <a:avLst/>
            </a:prstGeom>
            <a:solidFill>
              <a:schemeClr val="accent2"/>
            </a:solidFill>
            <a:ln w="9525">
              <a:noFill/>
              <a:miter lim="800000"/>
              <a:headEnd/>
              <a:tailEnd/>
            </a:ln>
            <a:effectLst/>
          </p:spPr>
          <p:txBody>
            <a:bodyPr wrap="none" anchor="ctr"/>
            <a:lstStyle/>
            <a:p>
              <a:pPr>
                <a:defRPr/>
              </a:pPr>
              <a:endParaRPr lang="en-US"/>
            </a:p>
          </p:txBody>
        </p:sp>
        <p:pic>
          <p:nvPicPr>
            <p:cNvPr id="7" name="Picture 5" descr="CITBANND"/>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666" r="5334" b="86667"/>
            <a:stretch>
              <a:fillRect/>
            </a:stretch>
          </p:blipFill>
          <p:spPr bwMode="auto">
            <a:xfrm>
              <a:off x="1584" y="0"/>
              <a:ext cx="417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a:spLocks noChangeArrowheads="1"/>
            </p:cNvSpPr>
            <p:nvPr/>
          </p:nvSpPr>
          <p:spPr bwMode="auto">
            <a:xfrm>
              <a:off x="1008" y="240"/>
              <a:ext cx="4752" cy="48"/>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9" name="Group 7"/>
            <p:cNvGrpSpPr>
              <a:grpSpLocks/>
            </p:cNvGrpSpPr>
            <p:nvPr userDrawn="1"/>
          </p:nvGrpSpPr>
          <p:grpSpPr bwMode="auto">
            <a:xfrm>
              <a:off x="0" y="2256"/>
              <a:ext cx="3642" cy="94"/>
              <a:chOff x="0" y="2256"/>
              <a:chExt cx="3642" cy="94"/>
            </a:xfrm>
          </p:grpSpPr>
          <p:sp>
            <p:nvSpPr>
              <p:cNvPr id="10" name="Freeform 8"/>
              <p:cNvSpPr>
                <a:spLocks/>
              </p:cNvSpPr>
              <p:nvPr/>
            </p:nvSpPr>
            <p:spPr bwMode="auto">
              <a:xfrm>
                <a:off x="0" y="2310"/>
                <a:ext cx="3642" cy="1"/>
              </a:xfrm>
              <a:custGeom>
                <a:avLst/>
                <a:gdLst/>
                <a:ahLst/>
                <a:cxnLst>
                  <a:cxn ang="0">
                    <a:pos x="0" y="0"/>
                  </a:cxn>
                  <a:cxn ang="0">
                    <a:pos x="3642" y="0"/>
                  </a:cxn>
                </a:cxnLst>
                <a:rect l="0" t="0" r="r" b="b"/>
                <a:pathLst>
                  <a:path w="3642" h="1">
                    <a:moveTo>
                      <a:pt x="0" y="0"/>
                    </a:moveTo>
                    <a:lnTo>
                      <a:pt x="3642" y="0"/>
                    </a:lnTo>
                  </a:path>
                </a:pathLst>
              </a:custGeom>
              <a:noFill/>
              <a:ln w="9525">
                <a:solidFill>
                  <a:schemeClr val="accent1"/>
                </a:solidFill>
                <a:round/>
                <a:headEnd/>
                <a:tailEnd/>
              </a:ln>
              <a:effectLst/>
            </p:spPr>
            <p:txBody>
              <a:bodyPr wrap="none" anchor="ctr"/>
              <a:lstStyle/>
              <a:p>
                <a:pPr>
                  <a:defRPr/>
                </a:pPr>
                <a:endParaRPr lang="en-US"/>
              </a:p>
            </p:txBody>
          </p:sp>
          <p:grpSp>
            <p:nvGrpSpPr>
              <p:cNvPr id="11" name="Group 9"/>
              <p:cNvGrpSpPr>
                <a:grpSpLocks/>
              </p:cNvGrpSpPr>
              <p:nvPr/>
            </p:nvGrpSpPr>
            <p:grpSpPr bwMode="auto">
              <a:xfrm>
                <a:off x="960" y="2256"/>
                <a:ext cx="1678" cy="94"/>
                <a:chOff x="419" y="1193"/>
                <a:chExt cx="1678" cy="94"/>
              </a:xfrm>
            </p:grpSpPr>
            <p:sp>
              <p:nvSpPr>
                <p:cNvPr id="12" name="Oval 10"/>
                <p:cNvSpPr>
                  <a:spLocks noChangeArrowheads="1"/>
                </p:cNvSpPr>
                <p:nvPr userDrawn="1"/>
              </p:nvSpPr>
              <p:spPr bwMode="auto">
                <a:xfrm>
                  <a:off x="419"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3" name="Oval 11"/>
                <p:cNvSpPr>
                  <a:spLocks noChangeArrowheads="1"/>
                </p:cNvSpPr>
                <p:nvPr userDrawn="1"/>
              </p:nvSpPr>
              <p:spPr bwMode="auto">
                <a:xfrm>
                  <a:off x="947"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4" name="Oval 12"/>
                <p:cNvSpPr>
                  <a:spLocks noChangeArrowheads="1"/>
                </p:cNvSpPr>
                <p:nvPr userDrawn="1"/>
              </p:nvSpPr>
              <p:spPr bwMode="auto">
                <a:xfrm>
                  <a:off x="1475"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5" name="Oval 13"/>
                <p:cNvSpPr>
                  <a:spLocks noChangeArrowheads="1"/>
                </p:cNvSpPr>
                <p:nvPr userDrawn="1"/>
              </p:nvSpPr>
              <p:spPr bwMode="auto">
                <a:xfrm>
                  <a:off x="2003"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grpSp>
        </p:grpSp>
      </p:grpSp>
      <p:sp>
        <p:nvSpPr>
          <p:cNvPr id="133134" name="Rectangle 14"/>
          <p:cNvSpPr>
            <a:spLocks noGrp="1" noChangeArrowheads="1"/>
          </p:cNvSpPr>
          <p:nvPr>
            <p:ph type="ctrTitle"/>
          </p:nvPr>
        </p:nvSpPr>
        <p:spPr>
          <a:xfrm>
            <a:off x="685800" y="2057400"/>
            <a:ext cx="7772400" cy="1143000"/>
          </a:xfrm>
        </p:spPr>
        <p:txBody>
          <a:bodyPr anchor="b"/>
          <a:lstStyle>
            <a:lvl1pPr>
              <a:defRPr/>
            </a:lvl1pPr>
          </a:lstStyle>
          <a:p>
            <a:r>
              <a:rPr lang="en-US"/>
              <a:t>Click to edit Master title style</a:t>
            </a:r>
          </a:p>
        </p:txBody>
      </p:sp>
      <p:sp>
        <p:nvSpPr>
          <p:cNvPr id="133135" name="Rectangle 15"/>
          <p:cNvSpPr>
            <a:spLocks noGrp="1" noChangeArrowheads="1"/>
          </p:cNvSpPr>
          <p:nvPr>
            <p:ph type="subTitle" idx="1"/>
          </p:nvPr>
        </p:nvSpPr>
        <p:spPr>
          <a:xfrm>
            <a:off x="15240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 name="Rectangle 16"/>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7" name="Rectangle 17"/>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8" name="Rectangle 18"/>
          <p:cNvSpPr>
            <a:spLocks noGrp="1" noChangeArrowheads="1"/>
          </p:cNvSpPr>
          <p:nvPr>
            <p:ph type="sldNum" sz="quarter" idx="12"/>
          </p:nvPr>
        </p:nvSpPr>
        <p:spPr>
          <a:xfrm>
            <a:off x="6553200" y="6324600"/>
            <a:ext cx="1905000" cy="457200"/>
          </a:xfrm>
        </p:spPr>
        <p:txBody>
          <a:bodyPr/>
          <a:lstStyle>
            <a:lvl1pPr>
              <a:defRPr/>
            </a:lvl1pPr>
          </a:lstStyle>
          <a:p>
            <a:pPr>
              <a:defRPr/>
            </a:pPr>
            <a:fld id="{3790C542-3D31-4568-9D01-61CDBBC77598}" type="slidenum">
              <a:rPr lang="en-US"/>
              <a:pPr>
                <a:defRPr/>
              </a:pPr>
              <a:t>‹#›</a:t>
            </a:fld>
            <a:endParaRPr lang="en-US"/>
          </a:p>
        </p:txBody>
      </p:sp>
    </p:spTree>
    <p:extLst>
      <p:ext uri="{BB962C8B-B14F-4D97-AF65-F5344CB8AC3E}">
        <p14:creationId xmlns:p14="http://schemas.microsoft.com/office/powerpoint/2010/main" xmlns="" val="3573639090"/>
      </p:ext>
    </p:extLst>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261CF46-CDCD-4F82-9EB7-FE8734C5A2A0}" type="slidenum">
              <a:rPr lang="en-US"/>
              <a:pPr>
                <a:defRPr/>
              </a:pPr>
              <a:t>‹#›</a:t>
            </a:fld>
            <a:endParaRPr lang="en-US"/>
          </a:p>
        </p:txBody>
      </p:sp>
    </p:spTree>
    <p:extLst>
      <p:ext uri="{BB962C8B-B14F-4D97-AF65-F5344CB8AC3E}">
        <p14:creationId xmlns:p14="http://schemas.microsoft.com/office/powerpoint/2010/main" xmlns="" val="2142168123"/>
      </p:ext>
    </p:extLst>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198D67A-309C-4958-9DB4-8EDA8B37D379}" type="slidenum">
              <a:rPr lang="en-US"/>
              <a:pPr>
                <a:defRPr/>
              </a:pPr>
              <a:t>‹#›</a:t>
            </a:fld>
            <a:endParaRPr lang="en-US"/>
          </a:p>
        </p:txBody>
      </p:sp>
    </p:spTree>
    <p:extLst>
      <p:ext uri="{BB962C8B-B14F-4D97-AF65-F5344CB8AC3E}">
        <p14:creationId xmlns:p14="http://schemas.microsoft.com/office/powerpoint/2010/main" xmlns="" val="2212409498"/>
      </p:ext>
    </p:extLst>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F51BB44-F717-4C5B-B5B0-5C6AA0B85DAC}" type="slidenum">
              <a:rPr lang="en-US"/>
              <a:pPr>
                <a:defRPr/>
              </a:pPr>
              <a:t>‹#›</a:t>
            </a:fld>
            <a:endParaRPr lang="en-US"/>
          </a:p>
        </p:txBody>
      </p:sp>
    </p:spTree>
    <p:extLst>
      <p:ext uri="{BB962C8B-B14F-4D97-AF65-F5344CB8AC3E}">
        <p14:creationId xmlns:p14="http://schemas.microsoft.com/office/powerpoint/2010/main" xmlns="" val="2392361252"/>
      </p:ext>
    </p:extLst>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98065A-75C6-4F85-9BC5-110DEFBFFD1B}" type="slidenum">
              <a:rPr lang="en-US"/>
              <a:pPr>
                <a:defRPr/>
              </a:pPr>
              <a:t>‹#›</a:t>
            </a:fld>
            <a:endParaRPr lang="en-US"/>
          </a:p>
        </p:txBody>
      </p:sp>
    </p:spTree>
    <p:extLst>
      <p:ext uri="{BB962C8B-B14F-4D97-AF65-F5344CB8AC3E}">
        <p14:creationId xmlns:p14="http://schemas.microsoft.com/office/powerpoint/2010/main" xmlns="" val="2008647604"/>
      </p:ext>
    </p:extLst>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8A3BF68-22D2-4B5B-8AF5-10C68BD22BF8}" type="slidenum">
              <a:rPr lang="en-US"/>
              <a:pPr>
                <a:defRPr/>
              </a:pPr>
              <a:t>‹#›</a:t>
            </a:fld>
            <a:endParaRPr lang="en-US"/>
          </a:p>
        </p:txBody>
      </p:sp>
    </p:spTree>
    <p:extLst>
      <p:ext uri="{BB962C8B-B14F-4D97-AF65-F5344CB8AC3E}">
        <p14:creationId xmlns:p14="http://schemas.microsoft.com/office/powerpoint/2010/main" xmlns="" val="1181234474"/>
      </p:ext>
    </p:extLst>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949D26D-54CA-45ED-883C-94667C8C1031}" type="slidenum">
              <a:rPr lang="en-US"/>
              <a:pPr>
                <a:defRPr/>
              </a:pPr>
              <a:t>‹#›</a:t>
            </a:fld>
            <a:endParaRPr lang="en-US"/>
          </a:p>
        </p:txBody>
      </p:sp>
    </p:spTree>
    <p:extLst>
      <p:ext uri="{BB962C8B-B14F-4D97-AF65-F5344CB8AC3E}">
        <p14:creationId xmlns:p14="http://schemas.microsoft.com/office/powerpoint/2010/main" xmlns="" val="4107209070"/>
      </p:ext>
    </p:extLst>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560C9CA-769B-4E2B-BEFB-D3A3F78E0F67}" type="slidenum">
              <a:rPr lang="en-US"/>
              <a:pPr>
                <a:defRPr/>
              </a:pPr>
              <a:t>‹#›</a:t>
            </a:fld>
            <a:endParaRPr lang="en-US"/>
          </a:p>
        </p:txBody>
      </p:sp>
    </p:spTree>
    <p:extLst>
      <p:ext uri="{BB962C8B-B14F-4D97-AF65-F5344CB8AC3E}">
        <p14:creationId xmlns:p14="http://schemas.microsoft.com/office/powerpoint/2010/main" xmlns="" val="3195013026"/>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B75A867-D96B-468F-AA35-CA0E3F0F2226}" type="slidenum">
              <a:rPr lang="en-US"/>
              <a:pPr>
                <a:defRPr/>
              </a:pPr>
              <a:t>‹#›</a:t>
            </a:fld>
            <a:endParaRPr lang="en-US"/>
          </a:p>
        </p:txBody>
      </p:sp>
    </p:spTree>
    <p:extLst>
      <p:ext uri="{BB962C8B-B14F-4D97-AF65-F5344CB8AC3E}">
        <p14:creationId xmlns:p14="http://schemas.microsoft.com/office/powerpoint/2010/main" xmlns="" val="136888348"/>
      </p:ext>
    </p:extLst>
  </p:cSld>
  <p:clrMapOvr>
    <a:masterClrMapping/>
  </p:clrMapOvr>
  <p:transition>
    <p:blind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12FCE3F-CB4F-4D77-8B2B-76848CF93B82}" type="slidenum">
              <a:rPr lang="en-US"/>
              <a:pPr>
                <a:defRPr/>
              </a:pPr>
              <a:t>‹#›</a:t>
            </a:fld>
            <a:endParaRPr lang="en-US"/>
          </a:p>
        </p:txBody>
      </p:sp>
    </p:spTree>
    <p:extLst>
      <p:ext uri="{BB962C8B-B14F-4D97-AF65-F5344CB8AC3E}">
        <p14:creationId xmlns:p14="http://schemas.microsoft.com/office/powerpoint/2010/main" xmlns="" val="963505944"/>
      </p:ext>
    </p:extLst>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DF9F7B2-D2C9-4A2A-ADFA-EF100A45EF20}" type="slidenum">
              <a:rPr lang="en-US"/>
              <a:pPr>
                <a:defRPr/>
              </a:pPr>
              <a:t>‹#›</a:t>
            </a:fld>
            <a:endParaRPr lang="en-US"/>
          </a:p>
        </p:txBody>
      </p:sp>
    </p:spTree>
    <p:extLst>
      <p:ext uri="{BB962C8B-B14F-4D97-AF65-F5344CB8AC3E}">
        <p14:creationId xmlns:p14="http://schemas.microsoft.com/office/powerpoint/2010/main" xmlns="" val="1479554344"/>
      </p:ext>
    </p:extLst>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03097F4-B1E3-4560-AAE6-6AADAD046DBB}" type="slidenum">
              <a:rPr lang="en-US"/>
              <a:pPr>
                <a:defRPr/>
              </a:pPr>
              <a:t>‹#›</a:t>
            </a:fld>
            <a:endParaRPr lang="en-US"/>
          </a:p>
        </p:txBody>
      </p:sp>
    </p:spTree>
    <p:extLst>
      <p:ext uri="{BB962C8B-B14F-4D97-AF65-F5344CB8AC3E}">
        <p14:creationId xmlns:p14="http://schemas.microsoft.com/office/powerpoint/2010/main" xmlns="" val="3968204066"/>
      </p:ext>
    </p:extLst>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AD1FD-6048-4713-93CC-B9D2F281F1B4}" type="slidenum">
              <a:rPr lang="en-US"/>
              <a:pPr>
                <a:defRPr/>
              </a:pPr>
              <a:t>‹#›</a:t>
            </a:fld>
            <a:endParaRPr lang="en-US"/>
          </a:p>
        </p:txBody>
      </p:sp>
    </p:spTree>
    <p:extLst>
      <p:ext uri="{BB962C8B-B14F-4D97-AF65-F5344CB8AC3E}">
        <p14:creationId xmlns:p14="http://schemas.microsoft.com/office/powerpoint/2010/main" xmlns="" val="71907698"/>
      </p:ext>
    </p:extLst>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38D526-ADA4-4F36-B001-E4FDE49D2B30}" type="slidenum">
              <a:rPr lang="en-US"/>
              <a:pPr>
                <a:defRPr/>
              </a:pPr>
              <a:t>‹#›</a:t>
            </a:fld>
            <a:endParaRPr lang="en-US"/>
          </a:p>
        </p:txBody>
      </p:sp>
    </p:spTree>
    <p:extLst>
      <p:ext uri="{BB962C8B-B14F-4D97-AF65-F5344CB8AC3E}">
        <p14:creationId xmlns:p14="http://schemas.microsoft.com/office/powerpoint/2010/main" xmlns="" val="3858489923"/>
      </p:ext>
    </p:extLst>
  </p:cSld>
  <p:clrMapOvr>
    <a:masterClrMapping/>
  </p:clrMapOvr>
  <p:transition>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31957-51EF-45DB-9CC5-321E5F025723}" type="slidenum">
              <a:rPr lang="en-US"/>
              <a:pPr>
                <a:defRPr/>
              </a:pPr>
              <a:t>‹#›</a:t>
            </a:fld>
            <a:endParaRPr lang="en-US"/>
          </a:p>
        </p:txBody>
      </p:sp>
    </p:spTree>
    <p:extLst>
      <p:ext uri="{BB962C8B-B14F-4D97-AF65-F5344CB8AC3E}">
        <p14:creationId xmlns:p14="http://schemas.microsoft.com/office/powerpoint/2010/main" xmlns="" val="1630567246"/>
      </p:ext>
    </p:extLst>
  </p:cSld>
  <p:clrMapOvr>
    <a:masterClrMapping/>
  </p:clrMapOvr>
  <p:transition>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DFEB6-87EB-42DF-9B83-68C185F12A0C}" type="slidenum">
              <a:rPr lang="en-US"/>
              <a:pPr>
                <a:defRPr/>
              </a:pPr>
              <a:t>‹#›</a:t>
            </a:fld>
            <a:endParaRPr lang="en-US"/>
          </a:p>
        </p:txBody>
      </p:sp>
    </p:spTree>
    <p:extLst>
      <p:ext uri="{BB962C8B-B14F-4D97-AF65-F5344CB8AC3E}">
        <p14:creationId xmlns:p14="http://schemas.microsoft.com/office/powerpoint/2010/main" xmlns="" val="1808570783"/>
      </p:ext>
    </p:extLst>
  </p:cSld>
  <p:clrMapOvr>
    <a:masterClrMapping/>
  </p:clrMapOvr>
  <p:transition>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DD0C58-E645-4E58-ABD5-B6434480DB24}" type="slidenum">
              <a:rPr lang="en-US"/>
              <a:pPr>
                <a:defRPr/>
              </a:pPr>
              <a:t>‹#›</a:t>
            </a:fld>
            <a:endParaRPr lang="en-US"/>
          </a:p>
        </p:txBody>
      </p:sp>
    </p:spTree>
    <p:extLst>
      <p:ext uri="{BB962C8B-B14F-4D97-AF65-F5344CB8AC3E}">
        <p14:creationId xmlns:p14="http://schemas.microsoft.com/office/powerpoint/2010/main" xmlns="" val="1937038602"/>
      </p:ext>
    </p:extLst>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BAF30-50C1-4E58-973D-DDBA59E654AD}" type="slidenum">
              <a:rPr lang="en-US"/>
              <a:pPr>
                <a:defRPr/>
              </a:pPr>
              <a:t>‹#›</a:t>
            </a:fld>
            <a:endParaRPr lang="en-US"/>
          </a:p>
        </p:txBody>
      </p:sp>
    </p:spTree>
    <p:extLst>
      <p:ext uri="{BB962C8B-B14F-4D97-AF65-F5344CB8AC3E}">
        <p14:creationId xmlns:p14="http://schemas.microsoft.com/office/powerpoint/2010/main" xmlns="" val="454599450"/>
      </p:ext>
    </p:extLst>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F08EEC-3F64-4540-91EB-368554A8F2EB}" type="slidenum">
              <a:rPr lang="en-US"/>
              <a:pPr>
                <a:defRPr/>
              </a:pPr>
              <a:t>‹#›</a:t>
            </a:fld>
            <a:endParaRPr lang="en-US"/>
          </a:p>
        </p:txBody>
      </p:sp>
    </p:spTree>
    <p:extLst>
      <p:ext uri="{BB962C8B-B14F-4D97-AF65-F5344CB8AC3E}">
        <p14:creationId xmlns:p14="http://schemas.microsoft.com/office/powerpoint/2010/main" xmlns="" val="2137758206"/>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1891277-FD34-4598-A2C1-A3268A9369A5}" type="slidenum">
              <a:rPr lang="en-US"/>
              <a:pPr>
                <a:defRPr/>
              </a:pPr>
              <a:t>‹#›</a:t>
            </a:fld>
            <a:endParaRPr lang="en-US"/>
          </a:p>
        </p:txBody>
      </p:sp>
    </p:spTree>
    <p:extLst>
      <p:ext uri="{BB962C8B-B14F-4D97-AF65-F5344CB8AC3E}">
        <p14:creationId xmlns:p14="http://schemas.microsoft.com/office/powerpoint/2010/main" xmlns="" val="2740178833"/>
      </p:ext>
    </p:extLst>
  </p:cSld>
  <p:clrMapOvr>
    <a:masterClrMapping/>
  </p:clrMapOvr>
  <p:transition>
    <p:blind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3DC3A-9F24-49DB-A879-A24084D34013}" type="slidenum">
              <a:rPr lang="en-US"/>
              <a:pPr>
                <a:defRPr/>
              </a:pPr>
              <a:t>‹#›</a:t>
            </a:fld>
            <a:endParaRPr lang="en-US"/>
          </a:p>
        </p:txBody>
      </p:sp>
    </p:spTree>
    <p:extLst>
      <p:ext uri="{BB962C8B-B14F-4D97-AF65-F5344CB8AC3E}">
        <p14:creationId xmlns:p14="http://schemas.microsoft.com/office/powerpoint/2010/main" xmlns="" val="2449730895"/>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100F91-08D3-4F4F-962F-70765C45B705}" type="slidenum">
              <a:rPr lang="en-US"/>
              <a:pPr>
                <a:defRPr/>
              </a:pPr>
              <a:t>‹#›</a:t>
            </a:fld>
            <a:endParaRPr lang="en-US"/>
          </a:p>
        </p:txBody>
      </p:sp>
    </p:spTree>
    <p:extLst>
      <p:ext uri="{BB962C8B-B14F-4D97-AF65-F5344CB8AC3E}">
        <p14:creationId xmlns:p14="http://schemas.microsoft.com/office/powerpoint/2010/main" xmlns="" val="593002718"/>
      </p:ext>
    </p:extLst>
  </p:cSld>
  <p:clrMapOvr>
    <a:masterClrMapping/>
  </p:clrMapOvr>
  <p:transition>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570D0-5C91-43A1-B71C-8F0588B984D4}" type="slidenum">
              <a:rPr lang="en-US"/>
              <a:pPr>
                <a:defRPr/>
              </a:pPr>
              <a:t>‹#›</a:t>
            </a:fld>
            <a:endParaRPr lang="en-US"/>
          </a:p>
        </p:txBody>
      </p:sp>
    </p:spTree>
    <p:extLst>
      <p:ext uri="{BB962C8B-B14F-4D97-AF65-F5344CB8AC3E}">
        <p14:creationId xmlns:p14="http://schemas.microsoft.com/office/powerpoint/2010/main" xmlns="" val="3825146857"/>
      </p:ext>
    </p:extLst>
  </p:cSld>
  <p:clrMapOvr>
    <a:masterClrMapping/>
  </p:clrMapOvr>
  <p:transition>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A92A3-5911-4A6F-9847-54EE2C4EA8D0}" type="slidenum">
              <a:rPr lang="en-US"/>
              <a:pPr>
                <a:defRPr/>
              </a:pPr>
              <a:t>‹#›</a:t>
            </a:fld>
            <a:endParaRPr lang="en-US"/>
          </a:p>
        </p:txBody>
      </p:sp>
    </p:spTree>
    <p:extLst>
      <p:ext uri="{BB962C8B-B14F-4D97-AF65-F5344CB8AC3E}">
        <p14:creationId xmlns:p14="http://schemas.microsoft.com/office/powerpoint/2010/main" xmlns="" val="2040627046"/>
      </p:ext>
    </p:extLst>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0474862-B3EE-4153-8E65-3D1AA5EF2661}" type="slidenum">
              <a:rPr lang="en-US"/>
              <a:pPr>
                <a:defRPr/>
              </a:pPr>
              <a:t>‹#›</a:t>
            </a:fld>
            <a:endParaRPr lang="en-US"/>
          </a:p>
        </p:txBody>
      </p:sp>
    </p:spTree>
    <p:extLst>
      <p:ext uri="{BB962C8B-B14F-4D97-AF65-F5344CB8AC3E}">
        <p14:creationId xmlns:p14="http://schemas.microsoft.com/office/powerpoint/2010/main" xmlns="" val="2590448843"/>
      </p:ext>
    </p:extLst>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E1418C91-B0FE-48E7-AEF1-58F93290655D}" type="slidenum">
              <a:rPr lang="en-US"/>
              <a:pPr>
                <a:defRPr/>
              </a:pPr>
              <a:t>‹#›</a:t>
            </a:fld>
            <a:endParaRPr lang="en-US"/>
          </a:p>
        </p:txBody>
      </p:sp>
    </p:spTree>
    <p:extLst>
      <p:ext uri="{BB962C8B-B14F-4D97-AF65-F5344CB8AC3E}">
        <p14:creationId xmlns:p14="http://schemas.microsoft.com/office/powerpoint/2010/main" xmlns="" val="376038241"/>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E0838EA-5E4D-440A-86D6-76C11148490B}" type="slidenum">
              <a:rPr lang="en-US"/>
              <a:pPr>
                <a:defRPr/>
              </a:pPr>
              <a:t>‹#›</a:t>
            </a:fld>
            <a:endParaRPr lang="en-US"/>
          </a:p>
        </p:txBody>
      </p:sp>
    </p:spTree>
    <p:extLst>
      <p:ext uri="{BB962C8B-B14F-4D97-AF65-F5344CB8AC3E}">
        <p14:creationId xmlns:p14="http://schemas.microsoft.com/office/powerpoint/2010/main" xmlns="" val="385536384"/>
      </p:ext>
    </p:extLst>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03054AB-40C3-4067-966B-F9E031511D97}" type="slidenum">
              <a:rPr lang="en-US"/>
              <a:pPr>
                <a:defRPr/>
              </a:pPr>
              <a:t>‹#›</a:t>
            </a:fld>
            <a:endParaRPr lang="en-US"/>
          </a:p>
        </p:txBody>
      </p:sp>
    </p:spTree>
    <p:extLst>
      <p:ext uri="{BB962C8B-B14F-4D97-AF65-F5344CB8AC3E}">
        <p14:creationId xmlns:p14="http://schemas.microsoft.com/office/powerpoint/2010/main" xmlns="" val="4178553974"/>
      </p:ext>
    </p:extLst>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1AF2F58-8D58-4468-A4F6-5122CA67DA93}" type="slidenum">
              <a:rPr lang="en-US"/>
              <a:pPr>
                <a:defRPr/>
              </a:pPr>
              <a:t>‹#›</a:t>
            </a:fld>
            <a:endParaRPr lang="en-US"/>
          </a:p>
        </p:txBody>
      </p:sp>
    </p:spTree>
    <p:extLst>
      <p:ext uri="{BB962C8B-B14F-4D97-AF65-F5344CB8AC3E}">
        <p14:creationId xmlns:p14="http://schemas.microsoft.com/office/powerpoint/2010/main" xmlns="" val="4166784367"/>
      </p:ext>
    </p:extLst>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4C36BD0-F331-4962-9039-69AFA6FBCAB5}" type="slidenum">
              <a:rPr lang="en-US"/>
              <a:pPr>
                <a:defRPr/>
              </a:pPr>
              <a:t>‹#›</a:t>
            </a:fld>
            <a:endParaRPr lang="en-US"/>
          </a:p>
        </p:txBody>
      </p:sp>
    </p:spTree>
    <p:extLst>
      <p:ext uri="{BB962C8B-B14F-4D97-AF65-F5344CB8AC3E}">
        <p14:creationId xmlns:p14="http://schemas.microsoft.com/office/powerpoint/2010/main" xmlns="" val="1769061405"/>
      </p:ext>
    </p:extLst>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1"/>
          <p:cNvSpPr>
            <a:spLocks noGrp="1" noChangeArrowheads="1"/>
          </p:cNvSpPr>
          <p:nvPr>
            <p:ph type="title"/>
          </p:nvPr>
        </p:nvSpPr>
        <p:spPr bwMode="auto">
          <a:xfrm>
            <a:off x="5334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12"/>
          <p:cNvSpPr>
            <a:spLocks noGrp="1" noChangeArrowheads="1"/>
          </p:cNvSpPr>
          <p:nvPr>
            <p:ph type="body" idx="1"/>
          </p:nvPr>
        </p:nvSpPr>
        <p:spPr bwMode="auto">
          <a:xfrm>
            <a:off x="5334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9" name="Rectangle 13"/>
          <p:cNvSpPr>
            <a:spLocks noGrp="1" noChangeArrowheads="1"/>
          </p:cNvSpPr>
          <p:nvPr>
            <p:ph type="dt" sz="half" idx="2"/>
          </p:nvPr>
        </p:nvSpPr>
        <p:spPr bwMode="auto">
          <a:xfrm>
            <a:off x="533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80910" name="Rectangle 14"/>
          <p:cNvSpPr>
            <a:spLocks noGrp="1" noChangeArrowheads="1"/>
          </p:cNvSpPr>
          <p:nvPr>
            <p:ph type="ftr" sz="quarter" idx="3"/>
          </p:nvPr>
        </p:nvSpPr>
        <p:spPr bwMode="auto">
          <a:xfrm>
            <a:off x="2971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80911" name="Rectangle 15"/>
          <p:cNvSpPr>
            <a:spLocks noGrp="1" noChangeArrowheads="1"/>
          </p:cNvSpPr>
          <p:nvPr>
            <p:ph type="sldNum" sz="quarter" idx="4"/>
          </p:nvPr>
        </p:nvSpPr>
        <p:spPr bwMode="auto">
          <a:xfrm>
            <a:off x="6400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691B4244-8EBD-414B-9296-2F05CCB0C8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blinds/>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52400" y="0"/>
            <a:ext cx="8991600" cy="6858000"/>
            <a:chOff x="96" y="0"/>
            <a:chExt cx="5664" cy="4320"/>
          </a:xfrm>
        </p:grpSpPr>
        <p:sp>
          <p:nvSpPr>
            <p:cNvPr id="132099" name="Rectangle 3"/>
            <p:cNvSpPr>
              <a:spLocks noChangeArrowheads="1"/>
            </p:cNvSpPr>
            <p:nvPr userDrawn="1"/>
          </p:nvSpPr>
          <p:spPr bwMode="ltGray">
            <a:xfrm>
              <a:off x="1008" y="0"/>
              <a:ext cx="4752" cy="240"/>
            </a:xfrm>
            <a:prstGeom prst="rect">
              <a:avLst/>
            </a:prstGeom>
            <a:solidFill>
              <a:schemeClr val="accent2"/>
            </a:solidFill>
            <a:ln w="9525">
              <a:noFill/>
              <a:miter lim="800000"/>
              <a:headEnd/>
              <a:tailEnd/>
            </a:ln>
            <a:effectLst/>
          </p:spPr>
          <p:txBody>
            <a:bodyPr wrap="none" anchor="ctr"/>
            <a:lstStyle/>
            <a:p>
              <a:pPr>
                <a:defRPr/>
              </a:pPr>
              <a:endParaRPr lang="en-US"/>
            </a:p>
          </p:txBody>
        </p:sp>
        <p:pic>
          <p:nvPicPr>
            <p:cNvPr id="3081" name="Picture 4" descr="CITBANND"/>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30666" r="5334" b="86667"/>
            <a:stretch>
              <a:fillRect/>
            </a:stretch>
          </p:blipFill>
          <p:spPr bwMode="auto">
            <a:xfrm>
              <a:off x="1584" y="0"/>
              <a:ext cx="4176"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01" name="Rectangle 5"/>
            <p:cNvSpPr>
              <a:spLocks noChangeArrowheads="1"/>
            </p:cNvSpPr>
            <p:nvPr userDrawn="1"/>
          </p:nvSpPr>
          <p:spPr bwMode="auto">
            <a:xfrm>
              <a:off x="1008" y="240"/>
              <a:ext cx="4752" cy="4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2102" name="Freeform 6"/>
            <p:cNvSpPr>
              <a:spLocks/>
            </p:cNvSpPr>
            <p:nvPr userDrawn="1"/>
          </p:nvSpPr>
          <p:spPr bwMode="auto">
            <a:xfrm>
              <a:off x="96" y="1248"/>
              <a:ext cx="4320" cy="3072"/>
            </a:xfrm>
            <a:custGeom>
              <a:avLst/>
              <a:gdLst/>
              <a:ahLst/>
              <a:cxnLst>
                <a:cxn ang="0">
                  <a:pos x="0" y="3264"/>
                </a:cxn>
                <a:cxn ang="0">
                  <a:pos x="0" y="0"/>
                </a:cxn>
                <a:cxn ang="0">
                  <a:pos x="4320" y="0"/>
                </a:cxn>
              </a:cxnLst>
              <a:rect l="0" t="0" r="r" b="b"/>
              <a:pathLst>
                <a:path w="4320" h="3264">
                  <a:moveTo>
                    <a:pt x="0" y="3264"/>
                  </a:moveTo>
                  <a:lnTo>
                    <a:pt x="0" y="0"/>
                  </a:lnTo>
                  <a:lnTo>
                    <a:pt x="4320" y="0"/>
                  </a:lnTo>
                </a:path>
              </a:pathLst>
            </a:custGeom>
            <a:noFill/>
            <a:ln w="9525">
              <a:solidFill>
                <a:schemeClr val="accent1"/>
              </a:solidFill>
              <a:round/>
              <a:headEnd/>
              <a:tailEnd/>
            </a:ln>
            <a:effectLst/>
          </p:spPr>
          <p:txBody>
            <a:bodyPr wrap="none" anchor="ctr"/>
            <a:lstStyle/>
            <a:p>
              <a:pPr>
                <a:defRPr/>
              </a:pPr>
              <a:endParaRPr lang="en-US"/>
            </a:p>
          </p:txBody>
        </p:sp>
        <p:sp>
          <p:nvSpPr>
            <p:cNvPr id="132103" name="Oval 7"/>
            <p:cNvSpPr>
              <a:spLocks noChangeArrowheads="1"/>
            </p:cNvSpPr>
            <p:nvPr userDrawn="1"/>
          </p:nvSpPr>
          <p:spPr bwMode="auto">
            <a:xfrm>
              <a:off x="419"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32104" name="Oval 8"/>
            <p:cNvSpPr>
              <a:spLocks noChangeArrowheads="1"/>
            </p:cNvSpPr>
            <p:nvPr userDrawn="1"/>
          </p:nvSpPr>
          <p:spPr bwMode="auto">
            <a:xfrm>
              <a:off x="947"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32105" name="Oval 9"/>
            <p:cNvSpPr>
              <a:spLocks noChangeArrowheads="1"/>
            </p:cNvSpPr>
            <p:nvPr userDrawn="1"/>
          </p:nvSpPr>
          <p:spPr bwMode="auto">
            <a:xfrm>
              <a:off x="1475"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sp>
          <p:nvSpPr>
            <p:cNvPr id="132106" name="Oval 10"/>
            <p:cNvSpPr>
              <a:spLocks noChangeArrowheads="1"/>
            </p:cNvSpPr>
            <p:nvPr userDrawn="1"/>
          </p:nvSpPr>
          <p:spPr bwMode="auto">
            <a:xfrm>
              <a:off x="2003" y="1193"/>
              <a:ext cx="94" cy="94"/>
            </a:xfrm>
            <a:prstGeom prst="ellipse">
              <a:avLst/>
            </a:prstGeom>
            <a:gradFill rotWithShape="0">
              <a:gsLst>
                <a:gs pos="0">
                  <a:schemeClr val="accent2"/>
                </a:gs>
                <a:gs pos="100000">
                  <a:schemeClr val="accent2">
                    <a:gamma/>
                    <a:shade val="60784"/>
                    <a:invGamma/>
                  </a:schemeClr>
                </a:gs>
              </a:gsLst>
              <a:lin ang="0" scaled="1"/>
            </a:gradFill>
            <a:ln w="9525">
              <a:noFill/>
              <a:round/>
              <a:headEnd/>
              <a:tailEnd/>
            </a:ln>
            <a:effectLst/>
          </p:spPr>
          <p:txBody>
            <a:bodyPr wrap="none" anchor="ctr"/>
            <a:lstStyle/>
            <a:p>
              <a:pPr>
                <a:defRPr/>
              </a:pPr>
              <a:endParaRPr lang="en-US"/>
            </a:p>
          </p:txBody>
        </p:sp>
      </p:grpSp>
      <p:sp>
        <p:nvSpPr>
          <p:cNvPr id="3075" name="Rectangle 11"/>
          <p:cNvSpPr>
            <a:spLocks noGrp="1" noChangeArrowheads="1"/>
          </p:cNvSpPr>
          <p:nvPr>
            <p:ph type="title"/>
          </p:nvPr>
        </p:nvSpPr>
        <p:spPr bwMode="auto">
          <a:xfrm>
            <a:off x="5334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12"/>
          <p:cNvSpPr>
            <a:spLocks noGrp="1" noChangeArrowheads="1"/>
          </p:cNvSpPr>
          <p:nvPr>
            <p:ph type="body" idx="1"/>
          </p:nvPr>
        </p:nvSpPr>
        <p:spPr bwMode="auto">
          <a:xfrm>
            <a:off x="5334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9" name="Rectangle 13"/>
          <p:cNvSpPr>
            <a:spLocks noGrp="1" noChangeArrowheads="1"/>
          </p:cNvSpPr>
          <p:nvPr>
            <p:ph type="dt" sz="half" idx="2"/>
          </p:nvPr>
        </p:nvSpPr>
        <p:spPr bwMode="auto">
          <a:xfrm>
            <a:off x="533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132110" name="Rectangle 14"/>
          <p:cNvSpPr>
            <a:spLocks noGrp="1" noChangeArrowheads="1"/>
          </p:cNvSpPr>
          <p:nvPr>
            <p:ph type="ftr" sz="quarter" idx="3"/>
          </p:nvPr>
        </p:nvSpPr>
        <p:spPr bwMode="auto">
          <a:xfrm>
            <a:off x="2971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132111" name="Rectangle 15"/>
          <p:cNvSpPr>
            <a:spLocks noGrp="1" noChangeArrowheads="1"/>
          </p:cNvSpPr>
          <p:nvPr>
            <p:ph type="sldNum" sz="quarter" idx="4"/>
          </p:nvPr>
        </p:nvSpPr>
        <p:spPr bwMode="auto">
          <a:xfrm>
            <a:off x="6400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A1283248-A3A2-4A0E-9630-171F89841C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blind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6CC39F3-CE2A-4468-9AB1-2C902B969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blinds/>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Animations/Pangaeappt.html"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6"/>
          <p:cNvSpPr>
            <a:spLocks noGrp="1" noChangeArrowheads="1"/>
          </p:cNvSpPr>
          <p:nvPr>
            <p:ph type="ctrTitle"/>
          </p:nvPr>
        </p:nvSpPr>
        <p:spPr/>
        <p:txBody>
          <a:bodyPr/>
          <a:lstStyle/>
          <a:p>
            <a:pPr eaLnBrk="1" hangingPunct="1"/>
            <a:r>
              <a:rPr lang="en-US" smtClean="0"/>
              <a:t>Introduction to ‘Science’</a:t>
            </a:r>
          </a:p>
        </p:txBody>
      </p:sp>
      <p:sp>
        <p:nvSpPr>
          <p:cNvPr id="7171" name="Rectangle 7"/>
          <p:cNvSpPr>
            <a:spLocks noGrp="1" noChangeArrowheads="1"/>
          </p:cNvSpPr>
          <p:nvPr>
            <p:ph type="subTitle" idx="1"/>
          </p:nvPr>
        </p:nvSpPr>
        <p:spPr>
          <a:xfrm>
            <a:off x="1371600" y="3505200"/>
            <a:ext cx="6400800" cy="1752600"/>
          </a:xfrm>
        </p:spPr>
        <p:txBody>
          <a:bodyPr/>
          <a:lstStyle/>
          <a:p>
            <a:pPr eaLnBrk="1" hangingPunct="1"/>
            <a:endParaRPr lang="en-US" smtClean="0"/>
          </a:p>
          <a:p>
            <a:pPr eaLnBrk="1" hangingPunct="1"/>
            <a:r>
              <a:rPr lang="en-US" smtClean="0"/>
              <a:t>MET 2010</a:t>
            </a:r>
          </a:p>
        </p:txBody>
      </p:sp>
      <p:sp>
        <p:nvSpPr>
          <p:cNvPr id="6152" name="AutoShape 8"/>
          <p:cNvSpPr>
            <a:spLocks noChangeArrowheads="1"/>
          </p:cNvSpPr>
          <p:nvPr/>
        </p:nvSpPr>
        <p:spPr bwMode="auto">
          <a:xfrm>
            <a:off x="7696200" y="381000"/>
            <a:ext cx="962025"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4419600" cy="1524000"/>
          </a:xfrm>
        </p:spPr>
        <p:txBody>
          <a:bodyPr/>
          <a:lstStyle/>
          <a:p>
            <a:pPr eaLnBrk="1" hangingPunct="1"/>
            <a:r>
              <a:rPr lang="en-US" sz="3600" smtClean="0"/>
              <a:t>Why Do Scientists Do Science?</a:t>
            </a:r>
          </a:p>
        </p:txBody>
      </p:sp>
      <p:sp>
        <p:nvSpPr>
          <p:cNvPr id="118789" name="Rectangle 5"/>
          <p:cNvSpPr>
            <a:spLocks noGrp="1" noChangeArrowheads="1"/>
          </p:cNvSpPr>
          <p:nvPr>
            <p:ph type="body" idx="1"/>
          </p:nvPr>
        </p:nvSpPr>
        <p:spPr>
          <a:xfrm>
            <a:off x="533400" y="1752600"/>
            <a:ext cx="7924800" cy="4114800"/>
          </a:xfrm>
        </p:spPr>
        <p:txBody>
          <a:bodyPr/>
          <a:lstStyle/>
          <a:p>
            <a:pPr eaLnBrk="1" hangingPunct="1"/>
            <a:r>
              <a:rPr lang="en-US" smtClean="0"/>
              <a:t>Collect data to:</a:t>
            </a:r>
          </a:p>
          <a:p>
            <a:pPr lvl="1" eaLnBrk="1" hangingPunct="1"/>
            <a:r>
              <a:rPr lang="en-US" smtClean="0"/>
              <a:t>Test new ideas, or</a:t>
            </a:r>
          </a:p>
          <a:p>
            <a:pPr lvl="1" eaLnBrk="1" hangingPunct="1"/>
            <a:r>
              <a:rPr lang="en-US" smtClean="0"/>
              <a:t>Disprove old ones.</a:t>
            </a:r>
          </a:p>
          <a:p>
            <a:pPr eaLnBrk="1" hangingPunct="1"/>
            <a:r>
              <a:rPr lang="en-US" smtClean="0"/>
              <a:t>Motivated to make new discoveries that:</a:t>
            </a:r>
          </a:p>
          <a:p>
            <a:pPr lvl="1" eaLnBrk="1" hangingPunct="1"/>
            <a:r>
              <a:rPr lang="en-US" smtClean="0"/>
              <a:t>Change the way we think about nature</a:t>
            </a:r>
          </a:p>
          <a:p>
            <a:pPr lvl="1" eaLnBrk="1" hangingPunct="1"/>
            <a:r>
              <a:rPr lang="en-US" smtClean="0"/>
              <a:t>Explain problems to which the solution was previously unknown or misconceived</a:t>
            </a:r>
          </a:p>
        </p:txBody>
      </p:sp>
      <p:pic>
        <p:nvPicPr>
          <p:cNvPr id="16388" name="Picture 8" descr="scientist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0738" y="0"/>
            <a:ext cx="4513262"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animEffect transition="in" filter="box(out)">
                                      <p:cBhvr>
                                        <p:cTn id="7" dur="500"/>
                                        <p:tgtEl>
                                          <p:spTgt spid="11878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18789">
                                            <p:txEl>
                                              <p:pRg st="1" end="1"/>
                                            </p:txEl>
                                          </p:spTgt>
                                        </p:tgtEl>
                                        <p:attrNameLst>
                                          <p:attrName>style.visibility</p:attrName>
                                        </p:attrNameLst>
                                      </p:cBhvr>
                                      <p:to>
                                        <p:strVal val="visible"/>
                                      </p:to>
                                    </p:set>
                                    <p:animEffect transition="in" filter="box(out)">
                                      <p:cBhvr>
                                        <p:cTn id="10" dur="500"/>
                                        <p:tgtEl>
                                          <p:spTgt spid="118789">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18789">
                                            <p:txEl>
                                              <p:pRg st="2" end="2"/>
                                            </p:txEl>
                                          </p:spTgt>
                                        </p:tgtEl>
                                        <p:attrNameLst>
                                          <p:attrName>style.visibility</p:attrName>
                                        </p:attrNameLst>
                                      </p:cBhvr>
                                      <p:to>
                                        <p:strVal val="visible"/>
                                      </p:to>
                                    </p:set>
                                    <p:animEffect transition="in" filter="box(out)">
                                      <p:cBhvr>
                                        <p:cTn id="13" dur="500"/>
                                        <p:tgtEl>
                                          <p:spTgt spid="11878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8789">
                                            <p:txEl>
                                              <p:pRg st="3" end="3"/>
                                            </p:txEl>
                                          </p:spTgt>
                                        </p:tgtEl>
                                        <p:attrNameLst>
                                          <p:attrName>style.visibility</p:attrName>
                                        </p:attrNameLst>
                                      </p:cBhvr>
                                      <p:to>
                                        <p:strVal val="visible"/>
                                      </p:to>
                                    </p:set>
                                    <p:animEffect transition="in" filter="box(out)">
                                      <p:cBhvr>
                                        <p:cTn id="18" dur="500"/>
                                        <p:tgtEl>
                                          <p:spTgt spid="118789">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18789">
                                            <p:txEl>
                                              <p:pRg st="4" end="4"/>
                                            </p:txEl>
                                          </p:spTgt>
                                        </p:tgtEl>
                                        <p:attrNameLst>
                                          <p:attrName>style.visibility</p:attrName>
                                        </p:attrNameLst>
                                      </p:cBhvr>
                                      <p:to>
                                        <p:strVal val="visible"/>
                                      </p:to>
                                    </p:set>
                                    <p:animEffect transition="in" filter="box(out)">
                                      <p:cBhvr>
                                        <p:cTn id="21" dur="500"/>
                                        <p:tgtEl>
                                          <p:spTgt spid="118789">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18789">
                                            <p:txEl>
                                              <p:pRg st="5" end="5"/>
                                            </p:txEl>
                                          </p:spTgt>
                                        </p:tgtEl>
                                        <p:attrNameLst>
                                          <p:attrName>style.visibility</p:attrName>
                                        </p:attrNameLst>
                                      </p:cBhvr>
                                      <p:to>
                                        <p:strVal val="visible"/>
                                      </p:to>
                                    </p:set>
                                    <p:animEffect transition="in" filter="box(out)">
                                      <p:cBhvr>
                                        <p:cTn id="24" dur="500"/>
                                        <p:tgtEl>
                                          <p:spTgt spid="1187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533400" y="1600200"/>
            <a:ext cx="7315200" cy="4648200"/>
          </a:xfrm>
        </p:spPr>
        <p:txBody>
          <a:bodyPr/>
          <a:lstStyle/>
          <a:p>
            <a:pPr eaLnBrk="1" hangingPunct="1">
              <a:lnSpc>
                <a:spcPct val="90000"/>
              </a:lnSpc>
            </a:pPr>
            <a:r>
              <a:rPr lang="en-US" smtClean="0"/>
              <a:t>People generally don’t like change.</a:t>
            </a:r>
          </a:p>
          <a:p>
            <a:pPr lvl="1" eaLnBrk="1" hangingPunct="1">
              <a:lnSpc>
                <a:spcPct val="90000"/>
              </a:lnSpc>
            </a:pPr>
            <a:r>
              <a:rPr lang="en-US" smtClean="0"/>
              <a:t>Wars, riots and persecution are just some of Man’s reaction to change</a:t>
            </a:r>
          </a:p>
          <a:p>
            <a:pPr eaLnBrk="1" hangingPunct="1">
              <a:lnSpc>
                <a:spcPct val="90000"/>
              </a:lnSpc>
            </a:pPr>
            <a:r>
              <a:rPr lang="en-US" smtClean="0"/>
              <a:t>Science, though, is constantly undergoing change</a:t>
            </a:r>
          </a:p>
          <a:p>
            <a:pPr lvl="1" eaLnBrk="1" hangingPunct="1">
              <a:lnSpc>
                <a:spcPct val="90000"/>
              </a:lnSpc>
            </a:pPr>
            <a:r>
              <a:rPr lang="en-US" smtClean="0"/>
              <a:t>Naturally, then, many people rebel against science</a:t>
            </a:r>
          </a:p>
          <a:p>
            <a:pPr lvl="2" eaLnBrk="1" hangingPunct="1">
              <a:lnSpc>
                <a:spcPct val="90000"/>
              </a:lnSpc>
            </a:pPr>
            <a:r>
              <a:rPr lang="en-US" smtClean="0"/>
              <a:t>Will often use its changing nature as ‘proof’ that “those scientists don’t know what they’re talking about!”</a:t>
            </a:r>
          </a:p>
        </p:txBody>
      </p:sp>
      <p:sp>
        <p:nvSpPr>
          <p:cNvPr id="19459" name="Rectangle 5"/>
          <p:cNvSpPr>
            <a:spLocks noGrp="1" noChangeArrowheads="1"/>
          </p:cNvSpPr>
          <p:nvPr>
            <p:ph type="title"/>
          </p:nvPr>
        </p:nvSpPr>
        <p:spPr>
          <a:xfrm>
            <a:off x="76200" y="381000"/>
            <a:ext cx="8305800" cy="1143000"/>
          </a:xfrm>
          <a:noFill/>
        </p:spPr>
        <p:txBody>
          <a:bodyPr/>
          <a:lstStyle/>
          <a:p>
            <a:pPr eaLnBrk="1" hangingPunct="1"/>
            <a:r>
              <a:rPr lang="en-US" smtClean="0"/>
              <a:t>What About All Of This Change?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slide(fromBottom)">
                                      <p:cBhvr>
                                        <p:cTn id="7" dur="500"/>
                                        <p:tgtEl>
                                          <p:spTgt spid="121859">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21859">
                                            <p:txEl>
                                              <p:pRg st="1" end="1"/>
                                            </p:txEl>
                                          </p:spTgt>
                                        </p:tgtEl>
                                        <p:attrNameLst>
                                          <p:attrName>style.visibility</p:attrName>
                                        </p:attrNameLst>
                                      </p:cBhvr>
                                      <p:to>
                                        <p:strVal val="visible"/>
                                      </p:to>
                                    </p:set>
                                    <p:animEffect transition="in" filter="slide(fromBottom)">
                                      <p:cBhvr>
                                        <p:cTn id="10" dur="500"/>
                                        <p:tgtEl>
                                          <p:spTgt spid="1218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Effect transition="in" filter="slide(fromBottom)">
                                      <p:cBhvr>
                                        <p:cTn id="15" dur="500"/>
                                        <p:tgtEl>
                                          <p:spTgt spid="121859">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21859">
                                            <p:txEl>
                                              <p:pRg st="3" end="3"/>
                                            </p:txEl>
                                          </p:spTgt>
                                        </p:tgtEl>
                                        <p:attrNameLst>
                                          <p:attrName>style.visibility</p:attrName>
                                        </p:attrNameLst>
                                      </p:cBhvr>
                                      <p:to>
                                        <p:strVal val="visible"/>
                                      </p:to>
                                    </p:set>
                                    <p:animEffect transition="in" filter="slide(fromBottom)">
                                      <p:cBhvr>
                                        <p:cTn id="18" dur="500"/>
                                        <p:tgtEl>
                                          <p:spTgt spid="121859">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21859">
                                            <p:txEl>
                                              <p:pRg st="4" end="4"/>
                                            </p:txEl>
                                          </p:spTgt>
                                        </p:tgtEl>
                                        <p:attrNameLst>
                                          <p:attrName>style.visibility</p:attrName>
                                        </p:attrNameLst>
                                      </p:cBhvr>
                                      <p:to>
                                        <p:strVal val="visible"/>
                                      </p:to>
                                    </p:set>
                                    <p:animEffect transition="in" filter="slide(fromBottom)">
                                      <p:cBhvr>
                                        <p:cTn id="21" dur="5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8305800" cy="1143000"/>
          </a:xfrm>
        </p:spPr>
        <p:txBody>
          <a:bodyPr/>
          <a:lstStyle/>
          <a:p>
            <a:pPr eaLnBrk="1" hangingPunct="1"/>
            <a:r>
              <a:rPr lang="en-US" smtClean="0"/>
              <a:t>What About All Of This Change?</a:t>
            </a:r>
          </a:p>
        </p:txBody>
      </p:sp>
      <p:sp>
        <p:nvSpPr>
          <p:cNvPr id="122883" name="Rectangle 3"/>
          <p:cNvSpPr>
            <a:spLocks noGrp="1" noChangeArrowheads="1"/>
          </p:cNvSpPr>
          <p:nvPr>
            <p:ph type="body" idx="1"/>
          </p:nvPr>
        </p:nvSpPr>
        <p:spPr>
          <a:xfrm>
            <a:off x="533400" y="1447800"/>
            <a:ext cx="8229600" cy="4114800"/>
          </a:xfrm>
        </p:spPr>
        <p:txBody>
          <a:bodyPr/>
          <a:lstStyle/>
          <a:p>
            <a:pPr eaLnBrk="1" hangingPunct="1"/>
            <a:r>
              <a:rPr lang="en-US" smtClean="0"/>
              <a:t>Such change, though, is simply progress towards a better understanding of nature</a:t>
            </a:r>
          </a:p>
          <a:p>
            <a:pPr lvl="1" eaLnBrk="1" hangingPunct="1"/>
            <a:r>
              <a:rPr lang="en-US" smtClean="0"/>
              <a:t>As the body of knowledge produced by science is refined and expanded upon</a:t>
            </a:r>
          </a:p>
          <a:p>
            <a:pPr eaLnBrk="1" hangingPunct="1"/>
            <a:r>
              <a:rPr lang="en-US" smtClean="0"/>
              <a:t>We must be comfortable with the fact that theories come and go, or are at least modified, as old ideas are questioned and new evidence is discovered.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Bottom)">
                                      <p:cBhvr>
                                        <p:cTn id="7" dur="500"/>
                                        <p:tgtEl>
                                          <p:spTgt spid="12288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slide(fromBottom)">
                                      <p:cBhvr>
                                        <p:cTn id="10" dur="500"/>
                                        <p:tgtEl>
                                          <p:spTgt spid="1228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slide(fromBottom)">
                                      <p:cBhvr>
                                        <p:cTn id="15"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1" name="Picture 7" descr="creationism-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28600"/>
            <a:ext cx="5638800" cy="46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9" name="Picture 5" descr="16centpto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3825" y="1600200"/>
            <a:ext cx="386397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2" name="Text Box 8"/>
          <p:cNvSpPr txBox="1">
            <a:spLocks noChangeArrowheads="1"/>
          </p:cNvSpPr>
          <p:nvPr/>
        </p:nvSpPr>
        <p:spPr bwMode="auto">
          <a:xfrm>
            <a:off x="2362200" y="4191000"/>
            <a:ext cx="3352800" cy="1382713"/>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We often reevaluate what we previously believed to be ‘True’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box(in)">
                                      <p:cBhvr>
                                        <p:cTn id="7" dur="500"/>
                                        <p:tgtEl>
                                          <p:spTgt spid="123911"/>
                                        </p:tgtEl>
                                      </p:cBhvr>
                                    </p:animEffect>
                                  </p:childTnLst>
                                </p:cTn>
                              </p:par>
                            </p:childTnLst>
                          </p:cTn>
                        </p:par>
                        <p:par>
                          <p:cTn id="8" fill="hold" nodeType="afterGroup">
                            <p:stCondLst>
                              <p:cond delay="500"/>
                            </p:stCondLst>
                            <p:childTnLst>
                              <p:par>
                                <p:cTn id="9" presetID="4" presetClass="entr" presetSubtype="16" fill="hold" nodeType="afterEffect">
                                  <p:stCondLst>
                                    <p:cond delay="500"/>
                                  </p:stCondLst>
                                  <p:childTnLst>
                                    <p:set>
                                      <p:cBhvr>
                                        <p:cTn id="10" dur="1" fill="hold">
                                          <p:stCondLst>
                                            <p:cond delay="0"/>
                                          </p:stCondLst>
                                        </p:cTn>
                                        <p:tgtEl>
                                          <p:spTgt spid="123909"/>
                                        </p:tgtEl>
                                        <p:attrNameLst>
                                          <p:attrName>style.visibility</p:attrName>
                                        </p:attrNameLst>
                                      </p:cBhvr>
                                      <p:to>
                                        <p:strVal val="visible"/>
                                      </p:to>
                                    </p:set>
                                    <p:animEffect transition="in" filter="box(in)">
                                      <p:cBhvr>
                                        <p:cTn id="11" dur="500"/>
                                        <p:tgtEl>
                                          <p:spTgt spid="123909"/>
                                        </p:tgtEl>
                                      </p:cBhvr>
                                    </p:animEffect>
                                  </p:childTnLst>
                                </p:cTn>
                              </p:par>
                            </p:childTnLst>
                          </p:cTn>
                        </p:par>
                        <p:par>
                          <p:cTn id="12" fill="hold" nodeType="afterGroup">
                            <p:stCondLst>
                              <p:cond delay="1500"/>
                            </p:stCondLst>
                            <p:childTnLst>
                              <p:par>
                                <p:cTn id="13" presetID="4" presetClass="entr" presetSubtype="16" fill="hold" grpId="0" nodeType="afterEffect">
                                  <p:stCondLst>
                                    <p:cond delay="300"/>
                                  </p:stCondLst>
                                  <p:childTnLst>
                                    <p:set>
                                      <p:cBhvr>
                                        <p:cTn id="14" dur="1" fill="hold">
                                          <p:stCondLst>
                                            <p:cond delay="0"/>
                                          </p:stCondLst>
                                        </p:cTn>
                                        <p:tgtEl>
                                          <p:spTgt spid="123912"/>
                                        </p:tgtEl>
                                        <p:attrNameLst>
                                          <p:attrName>style.visibility</p:attrName>
                                        </p:attrNameLst>
                                      </p:cBhvr>
                                      <p:to>
                                        <p:strVal val="visible"/>
                                      </p:to>
                                    </p:set>
                                    <p:animEffect transition="in" filter="box(in)">
                                      <p:cBhvr>
                                        <p:cTn id="15"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381000" y="2422525"/>
            <a:ext cx="839152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i="1" dirty="0">
                <a:solidFill>
                  <a:srgbClr val="FFFFFF"/>
                </a:solidFill>
              </a:rPr>
              <a:t>"That fellow Einstein . . . every year </a:t>
            </a:r>
            <a:br>
              <a:rPr lang="en-US" sz="4000" i="1" dirty="0">
                <a:solidFill>
                  <a:srgbClr val="FFFFFF"/>
                </a:solidFill>
              </a:rPr>
            </a:br>
            <a:r>
              <a:rPr lang="en-US" sz="4000" i="1" dirty="0">
                <a:solidFill>
                  <a:srgbClr val="FFFFFF"/>
                </a:solidFill>
              </a:rPr>
              <a:t>retracts what he wrote the year before".</a:t>
            </a:r>
            <a:r>
              <a:rPr lang="en-US" i="1" dirty="0"/>
              <a:t> </a:t>
            </a:r>
          </a:p>
        </p:txBody>
      </p:sp>
      <p:sp>
        <p:nvSpPr>
          <p:cNvPr id="125957" name="Text Box 5"/>
          <p:cNvSpPr txBox="1">
            <a:spLocks noChangeArrowheads="1"/>
          </p:cNvSpPr>
          <p:nvPr/>
        </p:nvSpPr>
        <p:spPr bwMode="auto">
          <a:xfrm>
            <a:off x="3657600" y="3810000"/>
            <a:ext cx="4935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FFFF"/>
                </a:solidFill>
              </a:rPr>
              <a:t>- Albert Einstein remarking of himself</a:t>
            </a:r>
            <a:r>
              <a:rPr lang="en-US"/>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5956"/>
                                        </p:tgtEl>
                                        <p:attrNameLst>
                                          <p:attrName>style.visibility</p:attrName>
                                        </p:attrNameLst>
                                      </p:cBhvr>
                                      <p:to>
                                        <p:strVal val="visible"/>
                                      </p:to>
                                    </p:set>
                                    <p:anim calcmode="discrete" valueType="clr">
                                      <p:cBhvr override="childStyle">
                                        <p:cTn id="7" dur="80"/>
                                        <p:tgtEl>
                                          <p:spTgt spid="1259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5956"/>
                                        </p:tgtEl>
                                        <p:attrNameLst>
                                          <p:attrName>fillcolor</p:attrName>
                                        </p:attrNameLst>
                                      </p:cBhvr>
                                      <p:tavLst>
                                        <p:tav tm="0">
                                          <p:val>
                                            <p:clrVal>
                                              <a:schemeClr val="accent2"/>
                                            </p:clrVal>
                                          </p:val>
                                        </p:tav>
                                        <p:tav tm="50000">
                                          <p:val>
                                            <p:clrVal>
                                              <a:schemeClr val="hlink"/>
                                            </p:clrVal>
                                          </p:val>
                                        </p:tav>
                                      </p:tavLst>
                                    </p:anim>
                                    <p:set>
                                      <p:cBhvr>
                                        <p:cTn id="9" dur="80"/>
                                        <p:tgtEl>
                                          <p:spTgt spid="125956"/>
                                        </p:tgtEl>
                                        <p:attrNameLst>
                                          <p:attrName>fill.type</p:attrName>
                                        </p:attrNameLst>
                                      </p:cBhvr>
                                      <p:to>
                                        <p:strVal val="solid"/>
                                      </p:to>
                                    </p:set>
                                  </p:childTnLst>
                                </p:cTn>
                              </p:par>
                            </p:childTnLst>
                          </p:cTn>
                        </p:par>
                        <p:par>
                          <p:cTn id="10" fill="hold" nodeType="afterGroup">
                            <p:stCondLst>
                              <p:cond delay="268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125957"/>
                                        </p:tgtEl>
                                        <p:attrNameLst>
                                          <p:attrName>style.visibility</p:attrName>
                                        </p:attrNameLst>
                                      </p:cBhvr>
                                      <p:to>
                                        <p:strVal val="visible"/>
                                      </p:to>
                                    </p:set>
                                    <p:anim calcmode="discrete" valueType="clr">
                                      <p:cBhvr override="childStyle">
                                        <p:cTn id="13" dur="80"/>
                                        <p:tgtEl>
                                          <p:spTgt spid="12595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5957"/>
                                        </p:tgtEl>
                                        <p:attrNameLst>
                                          <p:attrName>fillcolor</p:attrName>
                                        </p:attrNameLst>
                                      </p:cBhvr>
                                      <p:tavLst>
                                        <p:tav tm="0">
                                          <p:val>
                                            <p:clrVal>
                                              <a:schemeClr val="accent2"/>
                                            </p:clrVal>
                                          </p:val>
                                        </p:tav>
                                        <p:tav tm="50000">
                                          <p:val>
                                            <p:clrVal>
                                              <a:schemeClr val="hlink"/>
                                            </p:clrVal>
                                          </p:val>
                                        </p:tav>
                                      </p:tavLst>
                                    </p:anim>
                                    <p:set>
                                      <p:cBhvr>
                                        <p:cTn id="15" dur="80"/>
                                        <p:tgtEl>
                                          <p:spTgt spid="1259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Example: the origin of streams</a:t>
            </a:r>
          </a:p>
        </p:txBody>
      </p:sp>
      <p:sp>
        <p:nvSpPr>
          <p:cNvPr id="71686" name="Rectangle 6"/>
          <p:cNvSpPr>
            <a:spLocks noGrp="1" noChangeArrowheads="1"/>
          </p:cNvSpPr>
          <p:nvPr>
            <p:ph type="body" idx="1"/>
          </p:nvPr>
        </p:nvSpPr>
        <p:spPr>
          <a:xfrm>
            <a:off x="533400" y="2133600"/>
            <a:ext cx="7315200" cy="4114800"/>
          </a:xfrm>
        </p:spPr>
        <p:txBody>
          <a:bodyPr/>
          <a:lstStyle/>
          <a:p>
            <a:pPr eaLnBrk="1" hangingPunct="1"/>
            <a:r>
              <a:rPr lang="en-US" sz="2800" smtClean="0"/>
              <a:t>Question: where does the water that runs in streams, rivers and lakes come from?</a:t>
            </a:r>
          </a:p>
          <a:p>
            <a:pPr eaLnBrk="1" hangingPunct="1"/>
            <a:r>
              <a:rPr lang="en-US" sz="2800" smtClean="0"/>
              <a:t>You have probably answered ‘rain’ or ‘precipitation’. Can you prove this is so?</a:t>
            </a:r>
          </a:p>
          <a:p>
            <a:pPr eaLnBrk="1" hangingPunct="1"/>
            <a:r>
              <a:rPr lang="en-US" sz="2800" smtClean="0"/>
              <a:t>In the 1600s it was commonly believed that streams were fed by underground flows of water that went up from sea level to the tops of hills and mountains… Why?!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1686">
                                            <p:txEl>
                                              <p:pRg st="0" end="0"/>
                                            </p:txEl>
                                          </p:spTgt>
                                        </p:tgtEl>
                                        <p:attrNameLst>
                                          <p:attrName>style.visibility</p:attrName>
                                        </p:attrNameLst>
                                      </p:cBhvr>
                                      <p:to>
                                        <p:strVal val="visible"/>
                                      </p:to>
                                    </p:set>
                                    <p:animEffect transition="in" filter="box(out)">
                                      <p:cBhvr>
                                        <p:cTn id="7" dur="500"/>
                                        <p:tgtEl>
                                          <p:spTgt spid="716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686">
                                            <p:txEl>
                                              <p:pRg st="1" end="1"/>
                                            </p:txEl>
                                          </p:spTgt>
                                        </p:tgtEl>
                                        <p:attrNameLst>
                                          <p:attrName>style.visibility</p:attrName>
                                        </p:attrNameLst>
                                      </p:cBhvr>
                                      <p:to>
                                        <p:strVal val="visible"/>
                                      </p:to>
                                    </p:set>
                                    <p:animEffect transition="in" filter="box(out)">
                                      <p:cBhvr>
                                        <p:cTn id="12" dur="500"/>
                                        <p:tgtEl>
                                          <p:spTgt spid="716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1686">
                                            <p:txEl>
                                              <p:pRg st="2" end="2"/>
                                            </p:txEl>
                                          </p:spTgt>
                                        </p:tgtEl>
                                        <p:attrNameLst>
                                          <p:attrName>style.visibility</p:attrName>
                                        </p:attrNameLst>
                                      </p:cBhvr>
                                      <p:to>
                                        <p:strVal val="visible"/>
                                      </p:to>
                                    </p:set>
                                    <p:animEffect transition="in" filter="box(out)">
                                      <p:cBhvr>
                                        <p:cTn id="17" dur="500"/>
                                        <p:tgtEl>
                                          <p:spTgt spid="716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8" name="Picture 6" descr="stream"/>
          <p:cNvPicPr>
            <a:picLocks noChangeAspect="1" noChangeArrowheads="1"/>
          </p:cNvPicPr>
          <p:nvPr/>
        </p:nvPicPr>
        <p:blipFill>
          <a:blip r:embed="rId3" cstate="print">
            <a:extLst>
              <a:ext uri="{28A0092B-C50C-407E-A947-70E740481C1C}">
                <a14:useLocalDpi xmlns:a14="http://schemas.microsoft.com/office/drawing/2010/main" xmlns="" val="0"/>
              </a:ext>
            </a:extLst>
          </a:blip>
          <a:srcRect l="598" t="912" r="1196" b="2109"/>
          <a:stretch>
            <a:fillRect/>
          </a:stretch>
        </p:blipFill>
        <p:spPr bwMode="auto">
          <a:xfrm>
            <a:off x="990600" y="0"/>
            <a:ext cx="69342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2"/>
          <p:cNvSpPr>
            <a:spLocks noGrp="1" noChangeArrowheads="1"/>
          </p:cNvSpPr>
          <p:nvPr>
            <p:ph type="title"/>
          </p:nvPr>
        </p:nvSpPr>
        <p:spPr>
          <a:xfrm>
            <a:off x="990600" y="0"/>
            <a:ext cx="5562600" cy="1143000"/>
          </a:xfrm>
          <a:solidFill>
            <a:srgbClr val="FFFFFF">
              <a:alpha val="50195"/>
            </a:srgbClr>
          </a:solidFill>
        </p:spPr>
        <p:txBody>
          <a:bodyPr/>
          <a:lstStyle/>
          <a:p>
            <a:pPr eaLnBrk="1" hangingPunct="1"/>
            <a:r>
              <a:rPr lang="en-US" sz="2400" b="1" smtClean="0">
                <a:solidFill>
                  <a:schemeClr val="tx1"/>
                </a:solidFill>
                <a:latin typeface="Californian FB" pitchFamily="18" charset="0"/>
              </a:rPr>
              <a:t>Kircher’s diagram (1664/5) showing subterranean ‘streams’ (in black) and their ‘springs’</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Rectangle 1028"/>
          <p:cNvSpPr>
            <a:spLocks noGrp="1" noChangeArrowheads="1"/>
          </p:cNvSpPr>
          <p:nvPr>
            <p:ph type="title"/>
          </p:nvPr>
        </p:nvSpPr>
        <p:spPr/>
        <p:txBody>
          <a:bodyPr/>
          <a:lstStyle/>
          <a:p>
            <a:pPr eaLnBrk="1" hangingPunct="1"/>
            <a:r>
              <a:rPr lang="en-US" smtClean="0"/>
              <a:t>Example: the origin of streams</a:t>
            </a:r>
          </a:p>
        </p:txBody>
      </p:sp>
      <p:sp>
        <p:nvSpPr>
          <p:cNvPr id="73733" name="Rectangle 1029"/>
          <p:cNvSpPr>
            <a:spLocks noGrp="1" noChangeArrowheads="1"/>
          </p:cNvSpPr>
          <p:nvPr>
            <p:ph type="body" idx="1"/>
          </p:nvPr>
        </p:nvSpPr>
        <p:spPr>
          <a:xfrm>
            <a:off x="533400" y="2133600"/>
            <a:ext cx="7010400" cy="4114800"/>
          </a:xfrm>
        </p:spPr>
        <p:txBody>
          <a:bodyPr/>
          <a:lstStyle/>
          <a:p>
            <a:pPr eaLnBrk="1" hangingPunct="1"/>
            <a:r>
              <a:rPr lang="en-US" sz="2800" smtClean="0"/>
              <a:t>Not until measurement of the exact quantities of precipitation, stream flow and groundwater seepage was possible did scientists work out that there really WAS enough rain &amp; snow fall to account for all flow in streams and rivers…</a:t>
            </a:r>
          </a:p>
          <a:p>
            <a:pPr eaLnBrk="1" hangingPunct="1"/>
            <a:r>
              <a:rPr lang="en-US" sz="2800" smtClean="0"/>
              <a:t>Gravity and the idea of underground streams were not considered a problem!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box(out)">
                                      <p:cBhvr>
                                        <p:cTn id="7" dur="500"/>
                                        <p:tgtEl>
                                          <p:spTgt spid="73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box(out)">
                                      <p:cBhvr>
                                        <p:cTn id="12" dur="500"/>
                                        <p:tgtEl>
                                          <p:spTgt spid="73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33400" y="228600"/>
            <a:ext cx="7772400" cy="1143000"/>
          </a:xfrm>
        </p:spPr>
        <p:txBody>
          <a:bodyPr/>
          <a:lstStyle/>
          <a:p>
            <a:pPr eaLnBrk="1" hangingPunct="1"/>
            <a:r>
              <a:rPr lang="en-US" smtClean="0"/>
              <a:t>Example of ‘good’ science</a:t>
            </a:r>
          </a:p>
        </p:txBody>
      </p:sp>
      <p:sp>
        <p:nvSpPr>
          <p:cNvPr id="45061" name="Rectangle 5"/>
          <p:cNvSpPr>
            <a:spLocks noGrp="1" noChangeArrowheads="1"/>
          </p:cNvSpPr>
          <p:nvPr>
            <p:ph type="body" idx="1"/>
          </p:nvPr>
        </p:nvSpPr>
        <p:spPr>
          <a:xfrm>
            <a:off x="304800" y="1371600"/>
            <a:ext cx="8458200" cy="4114800"/>
          </a:xfrm>
        </p:spPr>
        <p:txBody>
          <a:bodyPr/>
          <a:lstStyle/>
          <a:p>
            <a:pPr eaLnBrk="1" hangingPunct="1">
              <a:buFont typeface="Wingdings" pitchFamily="2" charset="2"/>
              <a:buNone/>
            </a:pPr>
            <a:r>
              <a:rPr lang="en-US" sz="2800" b="1" smtClean="0"/>
              <a:t>The Theory of Plate Tectonics</a:t>
            </a:r>
          </a:p>
          <a:p>
            <a:pPr eaLnBrk="1" hangingPunct="1"/>
            <a:r>
              <a:rPr lang="en-US" sz="2800" smtClean="0"/>
              <a:t>Alfred Wegener first proposed the Theory of Continental Drift in 1912.</a:t>
            </a:r>
          </a:p>
          <a:p>
            <a:pPr lvl="1" eaLnBrk="1" hangingPunct="1"/>
            <a:r>
              <a:rPr lang="en-US" sz="2400" smtClean="0"/>
              <a:t>However, his evidence was mostly circumstantial (shapes of continents, distributions of rocks &amp; fossils) </a:t>
            </a:r>
          </a:p>
          <a:p>
            <a:pPr lvl="1" eaLnBrk="1" hangingPunct="1"/>
            <a:r>
              <a:rPr lang="en-US" sz="2400" smtClean="0"/>
              <a:t>He did not have an explanation as to how the continents drifted.</a:t>
            </a:r>
          </a:p>
          <a:p>
            <a:pPr lvl="2" eaLnBrk="1" hangingPunct="1"/>
            <a:r>
              <a:rPr lang="en-US" sz="2000" smtClean="0"/>
              <a:t>As such, the proposal was not accepted by the scientific community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box(out)">
                                      <p:cBhvr>
                                        <p:cTn id="7" dur="500"/>
                                        <p:tgtEl>
                                          <p:spTgt spid="45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Effect transition="in" filter="box(out)">
                                      <p:cBhvr>
                                        <p:cTn id="12" dur="500"/>
                                        <p:tgtEl>
                                          <p:spTgt spid="4506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5061">
                                            <p:txEl>
                                              <p:pRg st="2" end="2"/>
                                            </p:txEl>
                                          </p:spTgt>
                                        </p:tgtEl>
                                        <p:attrNameLst>
                                          <p:attrName>style.visibility</p:attrName>
                                        </p:attrNameLst>
                                      </p:cBhvr>
                                      <p:to>
                                        <p:strVal val="visible"/>
                                      </p:to>
                                    </p:set>
                                    <p:animEffect transition="in" filter="box(out)">
                                      <p:cBhvr>
                                        <p:cTn id="15" dur="500"/>
                                        <p:tgtEl>
                                          <p:spTgt spid="45061">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45061">
                                            <p:txEl>
                                              <p:pRg st="3" end="3"/>
                                            </p:txEl>
                                          </p:spTgt>
                                        </p:tgtEl>
                                        <p:attrNameLst>
                                          <p:attrName>style.visibility</p:attrName>
                                        </p:attrNameLst>
                                      </p:cBhvr>
                                      <p:to>
                                        <p:strVal val="visible"/>
                                      </p:to>
                                    </p:set>
                                    <p:animEffect transition="in" filter="box(out)">
                                      <p:cBhvr>
                                        <p:cTn id="18" dur="500"/>
                                        <p:tgtEl>
                                          <p:spTgt spid="45061">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45061">
                                            <p:txEl>
                                              <p:pRg st="4" end="4"/>
                                            </p:txEl>
                                          </p:spTgt>
                                        </p:tgtEl>
                                        <p:attrNameLst>
                                          <p:attrName>style.visibility</p:attrName>
                                        </p:attrNameLst>
                                      </p:cBhvr>
                                      <p:to>
                                        <p:strVal val="visible"/>
                                      </p:to>
                                    </p:set>
                                    <p:animEffect transition="in" filter="box(out)">
                                      <p:cBhvr>
                                        <p:cTn id="21" dur="500"/>
                                        <p:tgtEl>
                                          <p:spTgt spid="450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1143000"/>
          </a:xfrm>
        </p:spPr>
        <p:txBody>
          <a:bodyPr/>
          <a:lstStyle/>
          <a:p>
            <a:pPr eaLnBrk="1" hangingPunct="1"/>
            <a:r>
              <a:rPr lang="en-US" smtClean="0"/>
              <a:t>Example of ‘good’ science</a:t>
            </a:r>
          </a:p>
        </p:txBody>
      </p:sp>
      <p:sp>
        <p:nvSpPr>
          <p:cNvPr id="128003" name="Rectangle 3"/>
          <p:cNvSpPr>
            <a:spLocks noGrp="1" noChangeArrowheads="1"/>
          </p:cNvSpPr>
          <p:nvPr>
            <p:ph type="body" idx="1"/>
          </p:nvPr>
        </p:nvSpPr>
        <p:spPr>
          <a:xfrm>
            <a:off x="304800" y="1371600"/>
            <a:ext cx="8458200" cy="4114800"/>
          </a:xfrm>
        </p:spPr>
        <p:txBody>
          <a:bodyPr/>
          <a:lstStyle/>
          <a:p>
            <a:pPr eaLnBrk="1" hangingPunct="1">
              <a:lnSpc>
                <a:spcPct val="85000"/>
              </a:lnSpc>
            </a:pPr>
            <a:r>
              <a:rPr lang="en-US" sz="2800" smtClean="0"/>
              <a:t>During the 1950s &amp; 60s studies of the sea floor showed evidence of seafloor spreading:</a:t>
            </a:r>
          </a:p>
          <a:p>
            <a:pPr lvl="1" eaLnBrk="1" hangingPunct="1">
              <a:lnSpc>
                <a:spcPct val="85000"/>
              </a:lnSpc>
            </a:pPr>
            <a:r>
              <a:rPr lang="en-US" sz="2400" smtClean="0"/>
              <a:t>Mountain ridges, deep trenches, active volcanoes, paleomagnetic ‘stripes’ and incredibly young oceanic crust.</a:t>
            </a:r>
          </a:p>
          <a:p>
            <a:pPr eaLnBrk="1" hangingPunct="1">
              <a:lnSpc>
                <a:spcPct val="85000"/>
              </a:lnSpc>
            </a:pPr>
            <a:r>
              <a:rPr lang="en-US" sz="2800" smtClean="0"/>
              <a:t>Individual hypotheses can be invoked to explain each individual observation…but the only explanation (so far?) for ALL observations is the Theory of Plate Tectonics. </a:t>
            </a:r>
          </a:p>
          <a:p>
            <a:pPr lvl="1" eaLnBrk="1" hangingPunct="1">
              <a:lnSpc>
                <a:spcPct val="85000"/>
              </a:lnSpc>
            </a:pPr>
            <a:r>
              <a:rPr lang="en-US" sz="2400" smtClean="0"/>
              <a:t>Convectional cells are invoked to explain motion, but are hypothetical.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box(out)">
                                      <p:cBhvr>
                                        <p:cTn id="7" dur="500"/>
                                        <p:tgtEl>
                                          <p:spTgt spid="12800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8003">
                                            <p:txEl>
                                              <p:pRg st="1" end="1"/>
                                            </p:txEl>
                                          </p:spTgt>
                                        </p:tgtEl>
                                        <p:attrNameLst>
                                          <p:attrName>style.visibility</p:attrName>
                                        </p:attrNameLst>
                                      </p:cBhvr>
                                      <p:to>
                                        <p:strVal val="visible"/>
                                      </p:to>
                                    </p:set>
                                    <p:animEffect transition="in" filter="box(out)">
                                      <p:cBhvr>
                                        <p:cTn id="10" dur="500"/>
                                        <p:tgtEl>
                                          <p:spTgt spid="1280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box(out)">
                                      <p:cBhvr>
                                        <p:cTn id="15" dur="500"/>
                                        <p:tgtEl>
                                          <p:spTgt spid="12800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28003">
                                            <p:txEl>
                                              <p:pRg st="3" end="3"/>
                                            </p:txEl>
                                          </p:spTgt>
                                        </p:tgtEl>
                                        <p:attrNameLst>
                                          <p:attrName>style.visibility</p:attrName>
                                        </p:attrNameLst>
                                      </p:cBhvr>
                                      <p:to>
                                        <p:strVal val="visible"/>
                                      </p:to>
                                    </p:set>
                                    <p:animEffect transition="in" filter="box(out)">
                                      <p:cBhvr>
                                        <p:cTn id="18"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Rectangle 1028"/>
          <p:cNvSpPr>
            <a:spLocks noGrp="1" noChangeArrowheads="1"/>
          </p:cNvSpPr>
          <p:nvPr>
            <p:ph type="title"/>
          </p:nvPr>
        </p:nvSpPr>
        <p:spPr/>
        <p:txBody>
          <a:bodyPr/>
          <a:lstStyle/>
          <a:p>
            <a:pPr eaLnBrk="1" hangingPunct="1"/>
            <a:r>
              <a:rPr lang="en-US" smtClean="0"/>
              <a:t>Goals of this presentation</a:t>
            </a:r>
          </a:p>
        </p:txBody>
      </p:sp>
      <p:sp>
        <p:nvSpPr>
          <p:cNvPr id="7173" name="Rectangle 1029"/>
          <p:cNvSpPr>
            <a:spLocks noGrp="1" noChangeArrowheads="1"/>
          </p:cNvSpPr>
          <p:nvPr>
            <p:ph type="body" idx="1"/>
          </p:nvPr>
        </p:nvSpPr>
        <p:spPr>
          <a:xfrm>
            <a:off x="533400" y="1676400"/>
            <a:ext cx="7772400" cy="4114800"/>
          </a:xfrm>
        </p:spPr>
        <p:txBody>
          <a:bodyPr/>
          <a:lstStyle/>
          <a:p>
            <a:pPr eaLnBrk="1" hangingPunct="1"/>
            <a:r>
              <a:rPr lang="en-US" sz="2800" smtClean="0"/>
              <a:t>To introduce fundamental ideas about ‘science’ to all students, regardless of major</a:t>
            </a:r>
          </a:p>
          <a:p>
            <a:pPr eaLnBrk="1" hangingPunct="1"/>
            <a:r>
              <a:rPr lang="en-US" sz="2800" smtClean="0"/>
              <a:t>To discuss the scientific method in detail</a:t>
            </a:r>
          </a:p>
          <a:p>
            <a:pPr eaLnBrk="1" hangingPunct="1"/>
            <a:r>
              <a:rPr lang="en-US" sz="2800" smtClean="0"/>
              <a:t>To make clear the activities and assumptions of a scientist</a:t>
            </a:r>
          </a:p>
          <a:p>
            <a:pPr eaLnBrk="1" hangingPunct="1"/>
            <a:r>
              <a:rPr lang="en-US" sz="2800" smtClean="0"/>
              <a:t>To discuss the role of science in society today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box(out)">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box(out)">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ox(out)">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box(out)">
                                      <p:cBhvr>
                                        <p:cTn id="22" dur="5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8674" name="Picture 5" descr="Tectonic_plate_boundari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2286000"/>
            <a:ext cx="7772400" cy="1143000"/>
          </a:xfrm>
        </p:spPr>
        <p:txBody>
          <a:bodyPr/>
          <a:lstStyle/>
          <a:p>
            <a:pPr eaLnBrk="1" hangingPunct="1"/>
            <a:r>
              <a:rPr lang="en-US" sz="2400" smtClean="0">
                <a:hlinkClick r:id="rId5" action="ppaction://hlinkfile"/>
              </a:rPr>
              <a:t>Breakup of Pangaea</a:t>
            </a:r>
            <a:endParaRPr lang="en-US" smtClean="0">
              <a:latin typeface="ArialMT" charset="0"/>
            </a:endParaRPr>
          </a:p>
        </p:txBody>
      </p:sp>
    </p:spTree>
    <p:controls>
      <p:control spid="1026" name="ShockwaveFlash1" r:id="rId2" imgW="9142857" imgH="6323810"/>
    </p:controls>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09600"/>
            <a:ext cx="9144000" cy="1143000"/>
          </a:xfrm>
        </p:spPr>
        <p:txBody>
          <a:bodyPr/>
          <a:lstStyle/>
          <a:p>
            <a:pPr eaLnBrk="1" hangingPunct="1"/>
            <a:r>
              <a:rPr lang="en-US" sz="4000" smtClean="0"/>
              <a:t>Example of ‘bad’ science </a:t>
            </a:r>
            <a:r>
              <a:rPr lang="en-US" sz="2500" smtClean="0"/>
              <a:t>http://www.pbs.org/wgbh/nova/holocaust/pseudoscience.html</a:t>
            </a:r>
          </a:p>
        </p:txBody>
      </p:sp>
      <p:sp>
        <p:nvSpPr>
          <p:cNvPr id="134147" name="Rectangle 3"/>
          <p:cNvSpPr>
            <a:spLocks noGrp="1" noChangeArrowheads="1"/>
          </p:cNvSpPr>
          <p:nvPr>
            <p:ph type="body" idx="1"/>
          </p:nvPr>
        </p:nvSpPr>
        <p:spPr>
          <a:xfrm>
            <a:off x="304800" y="1905000"/>
            <a:ext cx="8382000" cy="4495800"/>
          </a:xfrm>
        </p:spPr>
        <p:txBody>
          <a:bodyPr/>
          <a:lstStyle/>
          <a:p>
            <a:pPr eaLnBrk="1" hangingPunct="1">
              <a:lnSpc>
                <a:spcPct val="90000"/>
              </a:lnSpc>
              <a:buFont typeface="Wingdings" pitchFamily="2" charset="2"/>
              <a:buNone/>
            </a:pPr>
            <a:r>
              <a:rPr lang="en-US" sz="2800" b="1" smtClean="0"/>
              <a:t>The Greenhouse Effect</a:t>
            </a:r>
          </a:p>
          <a:p>
            <a:pPr eaLnBrk="1" hangingPunct="1">
              <a:lnSpc>
                <a:spcPct val="90000"/>
              </a:lnSpc>
            </a:pPr>
            <a:r>
              <a:rPr lang="en-US" sz="2800" i="1" smtClean="0"/>
              <a:t>Observation</a:t>
            </a:r>
            <a:endParaRPr lang="en-US" sz="2800" smtClean="0"/>
          </a:p>
          <a:p>
            <a:pPr lvl="1" eaLnBrk="1" hangingPunct="1">
              <a:lnSpc>
                <a:spcPct val="90000"/>
              </a:lnSpc>
            </a:pPr>
            <a:r>
              <a:rPr lang="en-US" sz="2400" smtClean="0"/>
              <a:t>Weather satellite measurements, taken at the altitude of a low-Earth orbit satellite, show a decrease in the temperature of Earth's upper atmosphere over a 20-year period.</a:t>
            </a:r>
          </a:p>
          <a:p>
            <a:pPr eaLnBrk="1" hangingPunct="1">
              <a:lnSpc>
                <a:spcPct val="90000"/>
              </a:lnSpc>
            </a:pPr>
            <a:r>
              <a:rPr lang="en-US" sz="2800" i="1" smtClean="0"/>
              <a:t>Conclusion</a:t>
            </a:r>
          </a:p>
          <a:p>
            <a:pPr lvl="1" eaLnBrk="1" hangingPunct="1">
              <a:lnSpc>
                <a:spcPct val="90000"/>
              </a:lnSpc>
            </a:pPr>
            <a:r>
              <a:rPr lang="en-US" sz="2400" smtClean="0"/>
              <a:t>Not only is the Earth's atmosphere not warming due to the greenhouse effect, it's actually cooling. </a:t>
            </a:r>
          </a:p>
          <a:p>
            <a:pPr eaLnBrk="1" hangingPunct="1">
              <a:lnSpc>
                <a:spcPct val="90000"/>
              </a:lnSpc>
            </a:pPr>
            <a:r>
              <a:rPr lang="en-US" sz="2800" smtClean="0"/>
              <a:t>What factor might invalidate the            conclusion?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ox(out)">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box(out)">
                                      <p:cBhvr>
                                        <p:cTn id="12" dur="500"/>
                                        <p:tgtEl>
                                          <p:spTgt spid="13414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animEffect transition="in" filter="box(out)">
                                      <p:cBhvr>
                                        <p:cTn id="15" dur="500"/>
                                        <p:tgtEl>
                                          <p:spTgt spid="13414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34147">
                                            <p:txEl>
                                              <p:pRg st="3" end="3"/>
                                            </p:txEl>
                                          </p:spTgt>
                                        </p:tgtEl>
                                        <p:attrNameLst>
                                          <p:attrName>style.visibility</p:attrName>
                                        </p:attrNameLst>
                                      </p:cBhvr>
                                      <p:to>
                                        <p:strVal val="visible"/>
                                      </p:to>
                                    </p:set>
                                    <p:animEffect transition="in" filter="box(out)">
                                      <p:cBhvr>
                                        <p:cTn id="20" dur="500"/>
                                        <p:tgtEl>
                                          <p:spTgt spid="13414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animEffect transition="in" filter="box(out)">
                                      <p:cBhvr>
                                        <p:cTn id="23" dur="500"/>
                                        <p:tgtEl>
                                          <p:spTgt spid="13414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34147">
                                            <p:txEl>
                                              <p:pRg st="5" end="5"/>
                                            </p:txEl>
                                          </p:spTgt>
                                        </p:tgtEl>
                                        <p:attrNameLst>
                                          <p:attrName>style.visibility</p:attrName>
                                        </p:attrNameLst>
                                      </p:cBhvr>
                                      <p:to>
                                        <p:strVal val="visible"/>
                                      </p:to>
                                    </p:set>
                                    <p:animEffect transition="in" filter="box(out)">
                                      <p:cBhvr>
                                        <p:cTn id="28" dur="500"/>
                                        <p:tgtEl>
                                          <p:spTgt spid="134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0" y="609600"/>
            <a:ext cx="9144000" cy="1143000"/>
          </a:xfrm>
        </p:spPr>
        <p:txBody>
          <a:bodyPr/>
          <a:lstStyle/>
          <a:p>
            <a:pPr eaLnBrk="1" hangingPunct="1"/>
            <a:r>
              <a:rPr lang="en-US" smtClean="0"/>
              <a:t>Example of ‘bad’ science  </a:t>
            </a:r>
            <a:r>
              <a:rPr lang="en-US" sz="2500" smtClean="0"/>
              <a:t>http://www.pbs.org/wgbh/nova/holocaust/pseudoscience.html</a:t>
            </a:r>
          </a:p>
        </p:txBody>
      </p:sp>
      <p:sp>
        <p:nvSpPr>
          <p:cNvPr id="1030" name="Rectangle 6"/>
          <p:cNvSpPr>
            <a:spLocks noGrp="1" noChangeArrowheads="1"/>
          </p:cNvSpPr>
          <p:nvPr>
            <p:ph type="body" idx="1"/>
          </p:nvPr>
        </p:nvSpPr>
        <p:spPr>
          <a:xfrm>
            <a:off x="533400" y="2057400"/>
            <a:ext cx="8153400" cy="4114800"/>
          </a:xfrm>
        </p:spPr>
        <p:txBody>
          <a:bodyPr/>
          <a:lstStyle/>
          <a:p>
            <a:pPr eaLnBrk="1" hangingPunct="1">
              <a:lnSpc>
                <a:spcPct val="90000"/>
              </a:lnSpc>
              <a:buFont typeface="Wingdings" pitchFamily="2" charset="2"/>
              <a:buNone/>
            </a:pPr>
            <a:r>
              <a:rPr lang="en-US" sz="2600" b="1" smtClean="0"/>
              <a:t>The Greenhouse Effect</a:t>
            </a:r>
          </a:p>
          <a:p>
            <a:pPr eaLnBrk="1" hangingPunct="1">
              <a:lnSpc>
                <a:spcPct val="90000"/>
              </a:lnSpc>
            </a:pPr>
            <a:r>
              <a:rPr lang="en-US" sz="2600" i="1" smtClean="0"/>
              <a:t>What factor might invalidate the conclusion?</a:t>
            </a:r>
            <a:r>
              <a:rPr lang="en-US" sz="2600" smtClean="0"/>
              <a:t> </a:t>
            </a:r>
          </a:p>
          <a:p>
            <a:pPr lvl="1" eaLnBrk="1" hangingPunct="1">
              <a:lnSpc>
                <a:spcPct val="90000"/>
              </a:lnSpc>
            </a:pPr>
            <a:r>
              <a:rPr lang="en-US" sz="2200" smtClean="0"/>
              <a:t>The data are correct, but… </a:t>
            </a:r>
          </a:p>
          <a:p>
            <a:pPr lvl="1" eaLnBrk="1" hangingPunct="1">
              <a:lnSpc>
                <a:spcPct val="90000"/>
              </a:lnSpc>
            </a:pPr>
            <a:r>
              <a:rPr lang="en-US" sz="2200" smtClean="0"/>
              <a:t>fails to take into account that, over a 20-year period, atmospheric drag had significantly lowered the satellite's orbit. </a:t>
            </a:r>
          </a:p>
          <a:p>
            <a:pPr lvl="1" eaLnBrk="1" hangingPunct="1">
              <a:lnSpc>
                <a:spcPct val="90000"/>
              </a:lnSpc>
            </a:pPr>
            <a:r>
              <a:rPr lang="en-US" sz="2200" smtClean="0"/>
              <a:t>Therefore, the temperature readings, over time, were taken at progressively lower levels. </a:t>
            </a:r>
          </a:p>
          <a:p>
            <a:pPr lvl="2" eaLnBrk="1" hangingPunct="1">
              <a:lnSpc>
                <a:spcPct val="90000"/>
              </a:lnSpc>
            </a:pPr>
            <a:r>
              <a:rPr lang="en-US" sz="2000" smtClean="0"/>
              <a:t>At this level of the atmosphere, temperature</a:t>
            </a:r>
            <a:br>
              <a:rPr lang="en-US" sz="2000" smtClean="0"/>
            </a:br>
            <a:r>
              <a:rPr lang="en-US" sz="2000" smtClean="0"/>
              <a:t>decreases with lower altitudes. </a:t>
            </a:r>
          </a:p>
          <a:p>
            <a:pPr lvl="2" eaLnBrk="1" hangingPunct="1">
              <a:lnSpc>
                <a:spcPct val="90000"/>
              </a:lnSpc>
            </a:pPr>
            <a:r>
              <a:rPr lang="en-US" sz="2000" smtClean="0"/>
              <a:t>Thus there were hidden variables not</a:t>
            </a:r>
            <a:br>
              <a:rPr lang="en-US" sz="2000" smtClean="0"/>
            </a:br>
            <a:r>
              <a:rPr lang="en-US" sz="2000" smtClean="0"/>
              <a:t>considered by the scientist.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ox(out)">
                                      <p:cBhvr>
                                        <p:cTn id="7" dur="500"/>
                                        <p:tgtEl>
                                          <p:spTgt spid="1030">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030">
                                            <p:txEl>
                                              <p:pRg st="1" end="1"/>
                                            </p:txEl>
                                          </p:spTgt>
                                        </p:tgtEl>
                                        <p:attrNameLst>
                                          <p:attrName>style.visibility</p:attrName>
                                        </p:attrNameLst>
                                      </p:cBhvr>
                                      <p:to>
                                        <p:strVal val="visible"/>
                                      </p:to>
                                    </p:set>
                                    <p:animEffect transition="in" filter="box(out)">
                                      <p:cBhvr>
                                        <p:cTn id="10" dur="500"/>
                                        <p:tgtEl>
                                          <p:spTgt spid="103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030">
                                            <p:txEl>
                                              <p:pRg st="2" end="2"/>
                                            </p:txEl>
                                          </p:spTgt>
                                        </p:tgtEl>
                                        <p:attrNameLst>
                                          <p:attrName>style.visibility</p:attrName>
                                        </p:attrNameLst>
                                      </p:cBhvr>
                                      <p:to>
                                        <p:strVal val="visible"/>
                                      </p:to>
                                    </p:set>
                                    <p:animEffect transition="in" filter="box(out)">
                                      <p:cBhvr>
                                        <p:cTn id="15" dur="500"/>
                                        <p:tgtEl>
                                          <p:spTgt spid="103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030">
                                            <p:txEl>
                                              <p:pRg st="3" end="3"/>
                                            </p:txEl>
                                          </p:spTgt>
                                        </p:tgtEl>
                                        <p:attrNameLst>
                                          <p:attrName>style.visibility</p:attrName>
                                        </p:attrNameLst>
                                      </p:cBhvr>
                                      <p:to>
                                        <p:strVal val="visible"/>
                                      </p:to>
                                    </p:set>
                                    <p:animEffect transition="in" filter="box(out)">
                                      <p:cBhvr>
                                        <p:cTn id="20" dur="500"/>
                                        <p:tgtEl>
                                          <p:spTgt spid="1030">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030">
                                            <p:txEl>
                                              <p:pRg st="4" end="4"/>
                                            </p:txEl>
                                          </p:spTgt>
                                        </p:tgtEl>
                                        <p:attrNameLst>
                                          <p:attrName>style.visibility</p:attrName>
                                        </p:attrNameLst>
                                      </p:cBhvr>
                                      <p:to>
                                        <p:strVal val="visible"/>
                                      </p:to>
                                    </p:set>
                                    <p:animEffect transition="in" filter="box(out)">
                                      <p:cBhvr>
                                        <p:cTn id="23" dur="500"/>
                                        <p:tgtEl>
                                          <p:spTgt spid="1030">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1030">
                                            <p:txEl>
                                              <p:pRg st="5" end="5"/>
                                            </p:txEl>
                                          </p:spTgt>
                                        </p:tgtEl>
                                        <p:attrNameLst>
                                          <p:attrName>style.visibility</p:attrName>
                                        </p:attrNameLst>
                                      </p:cBhvr>
                                      <p:to>
                                        <p:strVal val="visible"/>
                                      </p:to>
                                    </p:set>
                                    <p:animEffect transition="in" filter="box(out)">
                                      <p:cBhvr>
                                        <p:cTn id="26" dur="500"/>
                                        <p:tgtEl>
                                          <p:spTgt spid="1030">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1030">
                                            <p:txEl>
                                              <p:pRg st="6" end="6"/>
                                            </p:txEl>
                                          </p:spTgt>
                                        </p:tgtEl>
                                        <p:attrNameLst>
                                          <p:attrName>style.visibility</p:attrName>
                                        </p:attrNameLst>
                                      </p:cBhvr>
                                      <p:to>
                                        <p:strVal val="visible"/>
                                      </p:to>
                                    </p:set>
                                    <p:animEffect transition="in" filter="box(out)">
                                      <p:cBhvr>
                                        <p:cTn id="29" dur="500"/>
                                        <p:tgtEl>
                                          <p:spTgt spid="10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t>What science is </a:t>
            </a:r>
            <a:r>
              <a:rPr lang="en-US" b="1" i="1" u="sng" smtClean="0"/>
              <a:t>NOT!</a:t>
            </a:r>
          </a:p>
        </p:txBody>
      </p:sp>
      <p:sp>
        <p:nvSpPr>
          <p:cNvPr id="50181" name="Rectangle 5"/>
          <p:cNvSpPr>
            <a:spLocks noGrp="1" noChangeArrowheads="1"/>
          </p:cNvSpPr>
          <p:nvPr>
            <p:ph type="body" idx="1"/>
          </p:nvPr>
        </p:nvSpPr>
        <p:spPr>
          <a:xfrm>
            <a:off x="533400" y="1828800"/>
            <a:ext cx="7467600" cy="4419600"/>
          </a:xfrm>
        </p:spPr>
        <p:txBody>
          <a:bodyPr/>
          <a:lstStyle/>
          <a:p>
            <a:pPr eaLnBrk="1" hangingPunct="1"/>
            <a:r>
              <a:rPr lang="en-US" smtClean="0"/>
              <a:t>An expression of feelings or emotion, gut reaction without precise proof</a:t>
            </a:r>
          </a:p>
          <a:p>
            <a:pPr eaLnBrk="1" hangingPunct="1"/>
            <a:r>
              <a:rPr lang="en-US" smtClean="0"/>
              <a:t>A belief, a religion or religious expression</a:t>
            </a:r>
          </a:p>
          <a:p>
            <a:pPr eaLnBrk="1" hangingPunct="1"/>
            <a:r>
              <a:rPr lang="en-US" smtClean="0"/>
              <a:t>Technology or engineered devices</a:t>
            </a:r>
          </a:p>
          <a:p>
            <a:pPr lvl="1" eaLnBrk="1" hangingPunct="1"/>
            <a:r>
              <a:rPr lang="en-US" smtClean="0"/>
              <a:t>It may lead to their development, but does not require them</a:t>
            </a:r>
          </a:p>
        </p:txBody>
      </p:sp>
      <p:sp>
        <p:nvSpPr>
          <p:cNvPr id="50182" name="AutoShape 6"/>
          <p:cNvSpPr>
            <a:spLocks noChangeArrowheads="1"/>
          </p:cNvSpPr>
          <p:nvPr/>
        </p:nvSpPr>
        <p:spPr bwMode="auto">
          <a:xfrm>
            <a:off x="304800" y="2286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box(out)">
                                      <p:cBhvr>
                                        <p:cTn id="7" dur="500"/>
                                        <p:tgtEl>
                                          <p:spTgt spid="50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box(out)">
                                      <p:cBhvr>
                                        <p:cTn id="12" dur="500"/>
                                        <p:tgtEl>
                                          <p:spTgt spid="50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box(out)">
                                      <p:cBhvr>
                                        <p:cTn id="17" dur="500"/>
                                        <p:tgtEl>
                                          <p:spTgt spid="501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box(out)">
                                      <p:cBhvr>
                                        <p:cTn id="22" dur="500"/>
                                        <p:tgtEl>
                                          <p:spTgt spid="50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What science is </a:t>
            </a:r>
            <a:r>
              <a:rPr lang="en-US" b="1" i="1" u="sng" smtClean="0"/>
              <a:t>NOT!</a:t>
            </a:r>
          </a:p>
        </p:txBody>
      </p:sp>
      <p:sp>
        <p:nvSpPr>
          <p:cNvPr id="124931" name="Rectangle 3"/>
          <p:cNvSpPr>
            <a:spLocks noGrp="1" noChangeArrowheads="1"/>
          </p:cNvSpPr>
          <p:nvPr>
            <p:ph type="body" idx="1"/>
          </p:nvPr>
        </p:nvSpPr>
        <p:spPr>
          <a:xfrm>
            <a:off x="533400" y="1828800"/>
            <a:ext cx="7467600" cy="4419600"/>
          </a:xfrm>
        </p:spPr>
        <p:txBody>
          <a:bodyPr/>
          <a:lstStyle/>
          <a:p>
            <a:pPr eaLnBrk="1" hangingPunct="1"/>
            <a:r>
              <a:rPr lang="en-US" smtClean="0"/>
              <a:t>Truth or Absolute Certainty</a:t>
            </a:r>
          </a:p>
          <a:p>
            <a:pPr lvl="1" eaLnBrk="1" hangingPunct="1"/>
            <a:r>
              <a:rPr lang="en-US" smtClean="0"/>
              <a:t>Facts are certain; although theories &amp; hypotheses use all known facts, they still cannot be PROVEN</a:t>
            </a:r>
          </a:p>
          <a:p>
            <a:pPr lvl="2" eaLnBrk="1" hangingPunct="1"/>
            <a:r>
              <a:rPr lang="en-US" smtClean="0"/>
              <a:t>People that describe the unobservable with absolute certainty are not scientists</a:t>
            </a:r>
          </a:p>
        </p:txBody>
      </p:sp>
      <p:sp>
        <p:nvSpPr>
          <p:cNvPr id="124932" name="AutoShape 4"/>
          <p:cNvSpPr>
            <a:spLocks noChangeArrowheads="1"/>
          </p:cNvSpPr>
          <p:nvPr/>
        </p:nvSpPr>
        <p:spPr bwMode="auto">
          <a:xfrm>
            <a:off x="304800" y="2286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4931">
                                            <p:txEl>
                                              <p:pRg st="1" end="1"/>
                                            </p:txEl>
                                          </p:spTgt>
                                        </p:tgtEl>
                                        <p:attrNameLst>
                                          <p:attrName>style.visibility</p:attrName>
                                        </p:attrNameLst>
                                      </p:cBhvr>
                                      <p:to>
                                        <p:strVal val="visible"/>
                                      </p:to>
                                    </p:set>
                                    <p:animEffect transition="in" filter="box(out)">
                                      <p:cBhvr>
                                        <p:cTn id="10" dur="500"/>
                                        <p:tgtEl>
                                          <p:spTgt spid="12493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animEffect transition="in" filter="box(out)">
                                      <p:cBhvr>
                                        <p:cTn id="13"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304800" y="1905000"/>
            <a:ext cx="884889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i="1" dirty="0" smtClean="0">
                <a:solidFill>
                  <a:srgbClr val="FFFFFF"/>
                </a:solidFill>
              </a:rPr>
              <a:t>"</a:t>
            </a:r>
            <a:r>
              <a:rPr lang="en-US" sz="4000" dirty="0" smtClean="0"/>
              <a:t> </a:t>
            </a:r>
            <a:r>
              <a:rPr lang="en-US" sz="4000" i="1" dirty="0" smtClean="0">
                <a:solidFill>
                  <a:srgbClr val="FFFFFF"/>
                </a:solidFill>
              </a:rPr>
              <a:t>No amount of experimentation can </a:t>
            </a:r>
            <a:r>
              <a:rPr lang="en-US" sz="4000" i="1" dirty="0" smtClean="0">
                <a:solidFill>
                  <a:srgbClr val="FFFFFF"/>
                </a:solidFill>
              </a:rPr>
              <a:t>ever</a:t>
            </a:r>
          </a:p>
          <a:p>
            <a:pPr eaLnBrk="1" hangingPunct="1"/>
            <a:r>
              <a:rPr lang="en-US" sz="4000" i="1" dirty="0" smtClean="0">
                <a:solidFill>
                  <a:srgbClr val="FFFFFF"/>
                </a:solidFill>
              </a:rPr>
              <a:t>   prove </a:t>
            </a:r>
            <a:r>
              <a:rPr lang="en-US" sz="4000" i="1" dirty="0" smtClean="0">
                <a:solidFill>
                  <a:srgbClr val="FFFFFF"/>
                </a:solidFill>
              </a:rPr>
              <a:t>me right; </a:t>
            </a:r>
            <a:r>
              <a:rPr lang="en-US" sz="4000" i="1" dirty="0" smtClean="0">
                <a:solidFill>
                  <a:srgbClr val="FFFFFF"/>
                </a:solidFill>
              </a:rPr>
              <a:t>a </a:t>
            </a:r>
            <a:r>
              <a:rPr lang="en-US" sz="4000" i="1" dirty="0" smtClean="0">
                <a:solidFill>
                  <a:srgbClr val="FFFFFF"/>
                </a:solidFill>
              </a:rPr>
              <a:t>single experiment can </a:t>
            </a:r>
            <a:endParaRPr lang="en-US" sz="4000" i="1" dirty="0" smtClean="0">
              <a:solidFill>
                <a:srgbClr val="FFFFFF"/>
              </a:solidFill>
            </a:endParaRPr>
          </a:p>
          <a:p>
            <a:pPr eaLnBrk="1" hangingPunct="1"/>
            <a:r>
              <a:rPr lang="en-US" sz="4000" i="1" dirty="0" smtClean="0">
                <a:solidFill>
                  <a:srgbClr val="FFFFFF"/>
                </a:solidFill>
              </a:rPr>
              <a:t>   prove </a:t>
            </a:r>
            <a:r>
              <a:rPr lang="en-US" sz="4000" i="1" dirty="0" smtClean="0">
                <a:solidFill>
                  <a:srgbClr val="FFFFFF"/>
                </a:solidFill>
              </a:rPr>
              <a:t>me wrong</a:t>
            </a:r>
            <a:r>
              <a:rPr lang="en-US" sz="4000" dirty="0" smtClean="0">
                <a:solidFill>
                  <a:srgbClr val="FFFFFF"/>
                </a:solidFill>
              </a:rPr>
              <a:t>.</a:t>
            </a:r>
            <a:r>
              <a:rPr lang="en-US" sz="4000" i="1" dirty="0" smtClean="0">
                <a:solidFill>
                  <a:srgbClr val="FFFFFF"/>
                </a:solidFill>
              </a:rPr>
              <a:t>".</a:t>
            </a:r>
            <a:r>
              <a:rPr lang="en-US" i="1" dirty="0" smtClean="0"/>
              <a:t> </a:t>
            </a:r>
            <a:endParaRPr lang="en-US" i="1" dirty="0"/>
          </a:p>
        </p:txBody>
      </p:sp>
      <p:sp>
        <p:nvSpPr>
          <p:cNvPr id="125957" name="Text Box 5"/>
          <p:cNvSpPr txBox="1">
            <a:spLocks noChangeArrowheads="1"/>
          </p:cNvSpPr>
          <p:nvPr/>
        </p:nvSpPr>
        <p:spPr bwMode="auto">
          <a:xfrm>
            <a:off x="6019800" y="3810000"/>
            <a:ext cx="2216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FFFFFF"/>
                </a:solidFill>
              </a:rPr>
              <a:t>- Albert </a:t>
            </a:r>
            <a:r>
              <a:rPr lang="en-US" dirty="0" smtClean="0">
                <a:solidFill>
                  <a:srgbClr val="FFFFFF"/>
                </a:solidFill>
              </a:rPr>
              <a:t>Einstein</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5956"/>
                                        </p:tgtEl>
                                        <p:attrNameLst>
                                          <p:attrName>style.visibility</p:attrName>
                                        </p:attrNameLst>
                                      </p:cBhvr>
                                      <p:to>
                                        <p:strVal val="visible"/>
                                      </p:to>
                                    </p:set>
                                    <p:anim calcmode="discrete" valueType="clr">
                                      <p:cBhvr override="childStyle">
                                        <p:cTn id="7" dur="80"/>
                                        <p:tgtEl>
                                          <p:spTgt spid="1259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5956"/>
                                        </p:tgtEl>
                                        <p:attrNameLst>
                                          <p:attrName>fillcolor</p:attrName>
                                        </p:attrNameLst>
                                      </p:cBhvr>
                                      <p:tavLst>
                                        <p:tav tm="0">
                                          <p:val>
                                            <p:clrVal>
                                              <a:schemeClr val="accent2"/>
                                            </p:clrVal>
                                          </p:val>
                                        </p:tav>
                                        <p:tav tm="50000">
                                          <p:val>
                                            <p:clrVal>
                                              <a:schemeClr val="hlink"/>
                                            </p:clrVal>
                                          </p:val>
                                        </p:tav>
                                      </p:tavLst>
                                    </p:anim>
                                    <p:set>
                                      <p:cBhvr>
                                        <p:cTn id="9" dur="80"/>
                                        <p:tgtEl>
                                          <p:spTgt spid="125956"/>
                                        </p:tgtEl>
                                        <p:attrNameLst>
                                          <p:attrName>fill.type</p:attrName>
                                        </p:attrNameLst>
                                      </p:cBhvr>
                                      <p:to>
                                        <p:strVal val="solid"/>
                                      </p:to>
                                    </p:set>
                                  </p:childTnLst>
                                </p:cTn>
                              </p:par>
                            </p:childTnLst>
                          </p:cTn>
                        </p:par>
                        <p:par>
                          <p:cTn id="10" fill="hold" nodeType="afterGroup">
                            <p:stCondLst>
                              <p:cond delay="328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125957"/>
                                        </p:tgtEl>
                                        <p:attrNameLst>
                                          <p:attrName>style.visibility</p:attrName>
                                        </p:attrNameLst>
                                      </p:cBhvr>
                                      <p:to>
                                        <p:strVal val="visible"/>
                                      </p:to>
                                    </p:set>
                                    <p:anim calcmode="discrete" valueType="clr">
                                      <p:cBhvr override="childStyle">
                                        <p:cTn id="13" dur="80"/>
                                        <p:tgtEl>
                                          <p:spTgt spid="12595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5957"/>
                                        </p:tgtEl>
                                        <p:attrNameLst>
                                          <p:attrName>fillcolor</p:attrName>
                                        </p:attrNameLst>
                                      </p:cBhvr>
                                      <p:tavLst>
                                        <p:tav tm="0">
                                          <p:val>
                                            <p:clrVal>
                                              <a:schemeClr val="accent2"/>
                                            </p:clrVal>
                                          </p:val>
                                        </p:tav>
                                        <p:tav tm="50000">
                                          <p:val>
                                            <p:clrVal>
                                              <a:schemeClr val="hlink"/>
                                            </p:clrVal>
                                          </p:val>
                                        </p:tav>
                                      </p:tavLst>
                                    </p:anim>
                                    <p:set>
                                      <p:cBhvr>
                                        <p:cTn id="15" dur="80"/>
                                        <p:tgtEl>
                                          <p:spTgt spid="1259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0" y="609600"/>
            <a:ext cx="9144000" cy="1143000"/>
          </a:xfrm>
        </p:spPr>
        <p:txBody>
          <a:bodyPr/>
          <a:lstStyle/>
          <a:p>
            <a:pPr eaLnBrk="1" hangingPunct="1"/>
            <a:r>
              <a:rPr lang="en-US" sz="3800" smtClean="0"/>
              <a:t>The Scientific Method </a:t>
            </a:r>
            <a:br>
              <a:rPr lang="en-US" sz="3800" smtClean="0"/>
            </a:br>
            <a:r>
              <a:rPr lang="en-US" sz="3800" smtClean="0"/>
              <a:t>(as defined by a scientist: Gottlieb 1997)</a:t>
            </a:r>
          </a:p>
        </p:txBody>
      </p:sp>
      <p:sp>
        <p:nvSpPr>
          <p:cNvPr id="25607" name="Rectangle 7"/>
          <p:cNvSpPr>
            <a:spLocks noGrp="1" noChangeArrowheads="1"/>
          </p:cNvSpPr>
          <p:nvPr>
            <p:ph type="body" idx="1"/>
          </p:nvPr>
        </p:nvSpPr>
        <p:spPr>
          <a:xfrm>
            <a:off x="533400" y="1981200"/>
            <a:ext cx="7772400" cy="4114800"/>
          </a:xfrm>
        </p:spPr>
        <p:txBody>
          <a:bodyPr/>
          <a:lstStyle/>
          <a:p>
            <a:pPr marL="609600" indent="-609600" eaLnBrk="1" hangingPunct="1">
              <a:buFont typeface="Wingdings" pitchFamily="2" charset="2"/>
              <a:buAutoNum type="arabicPeriod"/>
            </a:pPr>
            <a:r>
              <a:rPr lang="en-US" sz="2800" smtClean="0"/>
              <a:t>Observation</a:t>
            </a:r>
          </a:p>
          <a:p>
            <a:pPr marL="609600" indent="-609600" eaLnBrk="1" hangingPunct="1">
              <a:buFont typeface="Wingdings" pitchFamily="2" charset="2"/>
              <a:buAutoNum type="arabicPeriod"/>
            </a:pPr>
            <a:r>
              <a:rPr lang="en-US" sz="2800" smtClean="0"/>
              <a:t>Hypothesis formulation</a:t>
            </a:r>
          </a:p>
          <a:p>
            <a:pPr marL="609600" indent="-609600" eaLnBrk="1" hangingPunct="1">
              <a:buFont typeface="Wingdings" pitchFamily="2" charset="2"/>
              <a:buAutoNum type="arabicPeriod"/>
            </a:pPr>
            <a:r>
              <a:rPr lang="en-US" sz="2800" smtClean="0"/>
              <a:t>Experimentation &amp; hypothesis testing</a:t>
            </a:r>
          </a:p>
          <a:p>
            <a:pPr marL="609600" indent="-609600" eaLnBrk="1" hangingPunct="1">
              <a:buFont typeface="Wingdings" pitchFamily="2" charset="2"/>
              <a:buAutoNum type="arabicPeriod"/>
            </a:pPr>
            <a:r>
              <a:rPr lang="en-US" sz="2800" smtClean="0"/>
              <a:t>Search for causes</a:t>
            </a:r>
          </a:p>
          <a:p>
            <a:pPr marL="609600" indent="-609600" eaLnBrk="1" hangingPunct="1">
              <a:buFont typeface="Wingdings" pitchFamily="2" charset="2"/>
              <a:buAutoNum type="arabicPeriod"/>
            </a:pPr>
            <a:r>
              <a:rPr lang="en-US" sz="2800" smtClean="0"/>
              <a:t>Conclusion: accept or reject hypothesis</a:t>
            </a:r>
          </a:p>
          <a:p>
            <a:pPr marL="609600" indent="-609600" eaLnBrk="1" hangingPunct="1">
              <a:buFont typeface="Wingdings" pitchFamily="2" charset="2"/>
              <a:buAutoNum type="arabicPeriod"/>
            </a:pPr>
            <a:r>
              <a:rPr lang="en-US" sz="2800" smtClean="0"/>
              <a:t>Classification</a:t>
            </a:r>
          </a:p>
          <a:p>
            <a:pPr marL="609600" indent="-609600" eaLnBrk="1" hangingPunct="1">
              <a:buFont typeface="Wingdings" pitchFamily="2" charset="2"/>
              <a:buAutoNum type="arabicPeriod"/>
            </a:pPr>
            <a:r>
              <a:rPr lang="en-US" sz="2800" smtClean="0"/>
              <a:t>Communication</a:t>
            </a:r>
          </a:p>
        </p:txBody>
      </p:sp>
      <p:sp>
        <p:nvSpPr>
          <p:cNvPr id="25608" name="AutoShape 8"/>
          <p:cNvSpPr>
            <a:spLocks noChangeArrowheads="1"/>
          </p:cNvSpPr>
          <p:nvPr/>
        </p:nvSpPr>
        <p:spPr bwMode="auto">
          <a:xfrm>
            <a:off x="7754938" y="196850"/>
            <a:ext cx="962025" cy="9144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box(out)">
                                      <p:cBhvr>
                                        <p:cTn id="7" dur="500"/>
                                        <p:tgtEl>
                                          <p:spTgt spid="25607">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5607">
                                            <p:txEl>
                                              <p:pRg st="1" end="1"/>
                                            </p:txEl>
                                          </p:spTgt>
                                        </p:tgtEl>
                                        <p:attrNameLst>
                                          <p:attrName>style.visibility</p:attrName>
                                        </p:attrNameLst>
                                      </p:cBhvr>
                                      <p:to>
                                        <p:strVal val="visible"/>
                                      </p:to>
                                    </p:set>
                                    <p:animEffect transition="in" filter="box(out)">
                                      <p:cBhvr>
                                        <p:cTn id="11" dur="500"/>
                                        <p:tgtEl>
                                          <p:spTgt spid="25607">
                                            <p:txEl>
                                              <p:pRg st="1" end="1"/>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5607">
                                            <p:txEl>
                                              <p:pRg st="2" end="2"/>
                                            </p:txEl>
                                          </p:spTgt>
                                        </p:tgtEl>
                                        <p:attrNameLst>
                                          <p:attrName>style.visibility</p:attrName>
                                        </p:attrNameLst>
                                      </p:cBhvr>
                                      <p:to>
                                        <p:strVal val="visible"/>
                                      </p:to>
                                    </p:set>
                                    <p:animEffect transition="in" filter="box(out)">
                                      <p:cBhvr>
                                        <p:cTn id="15" dur="500"/>
                                        <p:tgtEl>
                                          <p:spTgt spid="25607">
                                            <p:txEl>
                                              <p:pRg st="2" end="2"/>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5607">
                                            <p:txEl>
                                              <p:pRg st="3" end="3"/>
                                            </p:txEl>
                                          </p:spTgt>
                                        </p:tgtEl>
                                        <p:attrNameLst>
                                          <p:attrName>style.visibility</p:attrName>
                                        </p:attrNameLst>
                                      </p:cBhvr>
                                      <p:to>
                                        <p:strVal val="visible"/>
                                      </p:to>
                                    </p:set>
                                    <p:animEffect transition="in" filter="box(out)">
                                      <p:cBhvr>
                                        <p:cTn id="19" dur="500"/>
                                        <p:tgtEl>
                                          <p:spTgt spid="25607">
                                            <p:txEl>
                                              <p:pRg st="3" end="3"/>
                                            </p:txEl>
                                          </p:spTgt>
                                        </p:tgtEl>
                                      </p:cBhvr>
                                    </p:animEffect>
                                  </p:childTnLst>
                                </p:cTn>
                              </p:par>
                            </p:childTnLst>
                          </p:cTn>
                        </p:par>
                        <p:par>
                          <p:cTn id="20" fill="hold" nodeType="after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25607">
                                            <p:txEl>
                                              <p:pRg st="4" end="4"/>
                                            </p:txEl>
                                          </p:spTgt>
                                        </p:tgtEl>
                                        <p:attrNameLst>
                                          <p:attrName>style.visibility</p:attrName>
                                        </p:attrNameLst>
                                      </p:cBhvr>
                                      <p:to>
                                        <p:strVal val="visible"/>
                                      </p:to>
                                    </p:set>
                                    <p:animEffect transition="in" filter="box(out)">
                                      <p:cBhvr>
                                        <p:cTn id="23" dur="500"/>
                                        <p:tgtEl>
                                          <p:spTgt spid="25607">
                                            <p:txEl>
                                              <p:pRg st="4" end="4"/>
                                            </p:txEl>
                                          </p:spTgt>
                                        </p:tgtEl>
                                      </p:cBhvr>
                                    </p:animEffect>
                                  </p:childTnLst>
                                </p:cTn>
                              </p:par>
                            </p:childTnLst>
                          </p:cTn>
                        </p:par>
                        <p:par>
                          <p:cTn id="24" fill="hold" nodeType="after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25607">
                                            <p:txEl>
                                              <p:pRg st="5" end="5"/>
                                            </p:txEl>
                                          </p:spTgt>
                                        </p:tgtEl>
                                        <p:attrNameLst>
                                          <p:attrName>style.visibility</p:attrName>
                                        </p:attrNameLst>
                                      </p:cBhvr>
                                      <p:to>
                                        <p:strVal val="visible"/>
                                      </p:to>
                                    </p:set>
                                    <p:animEffect transition="in" filter="box(out)">
                                      <p:cBhvr>
                                        <p:cTn id="27" dur="500"/>
                                        <p:tgtEl>
                                          <p:spTgt spid="25607">
                                            <p:txEl>
                                              <p:pRg st="5" end="5"/>
                                            </p:txEl>
                                          </p:spTgt>
                                        </p:tgtEl>
                                      </p:cBhvr>
                                    </p:animEffect>
                                  </p:childTnLst>
                                </p:cTn>
                              </p:par>
                            </p:childTnLst>
                          </p:cTn>
                        </p:par>
                        <p:par>
                          <p:cTn id="28" fill="hold" nodeType="afterGroup">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25607">
                                            <p:txEl>
                                              <p:pRg st="6" end="6"/>
                                            </p:txEl>
                                          </p:spTgt>
                                        </p:tgtEl>
                                        <p:attrNameLst>
                                          <p:attrName>style.visibility</p:attrName>
                                        </p:attrNameLst>
                                      </p:cBhvr>
                                      <p:to>
                                        <p:strVal val="visible"/>
                                      </p:to>
                                    </p:set>
                                    <p:animEffect transition="in" filter="box(out)">
                                      <p:cBhvr>
                                        <p:cTn id="31" dur="500"/>
                                        <p:tgtEl>
                                          <p:spTgt spid="256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533400" y="457200"/>
            <a:ext cx="7772400" cy="1143000"/>
          </a:xfrm>
        </p:spPr>
        <p:txBody>
          <a:bodyPr/>
          <a:lstStyle/>
          <a:p>
            <a:pPr eaLnBrk="1" hangingPunct="1"/>
            <a:r>
              <a:rPr lang="en-US" smtClean="0"/>
              <a:t>Step 1: Observation</a:t>
            </a:r>
          </a:p>
        </p:txBody>
      </p:sp>
      <p:sp>
        <p:nvSpPr>
          <p:cNvPr id="26629" name="Rectangle 5"/>
          <p:cNvSpPr>
            <a:spLocks noGrp="1" noChangeArrowheads="1"/>
          </p:cNvSpPr>
          <p:nvPr>
            <p:ph type="body" idx="1"/>
          </p:nvPr>
        </p:nvSpPr>
        <p:spPr>
          <a:xfrm>
            <a:off x="457200" y="1524000"/>
            <a:ext cx="7772400" cy="3733800"/>
          </a:xfrm>
        </p:spPr>
        <p:txBody>
          <a:bodyPr/>
          <a:lstStyle/>
          <a:p>
            <a:pPr eaLnBrk="1" hangingPunct="1">
              <a:lnSpc>
                <a:spcPct val="90000"/>
              </a:lnSpc>
            </a:pPr>
            <a:r>
              <a:rPr lang="en-US" sz="2800" smtClean="0"/>
              <a:t>‘Observation’ is also data collection</a:t>
            </a:r>
          </a:p>
          <a:p>
            <a:pPr lvl="1" eaLnBrk="1" hangingPunct="1">
              <a:lnSpc>
                <a:spcPct val="90000"/>
              </a:lnSpc>
            </a:pPr>
            <a:r>
              <a:rPr lang="en-US" sz="2400" smtClean="0"/>
              <a:t>data are the collected facts </a:t>
            </a:r>
          </a:p>
          <a:p>
            <a:pPr lvl="2" eaLnBrk="1" hangingPunct="1">
              <a:lnSpc>
                <a:spcPct val="90000"/>
              </a:lnSpc>
            </a:pPr>
            <a:r>
              <a:rPr lang="en-US" sz="2000" i="1" smtClean="0"/>
              <a:t>data</a:t>
            </a:r>
            <a:r>
              <a:rPr lang="en-US" sz="2000" smtClean="0"/>
              <a:t> are always plural;</a:t>
            </a:r>
          </a:p>
          <a:p>
            <a:pPr lvl="2" eaLnBrk="1" hangingPunct="1">
              <a:lnSpc>
                <a:spcPct val="90000"/>
              </a:lnSpc>
            </a:pPr>
            <a:r>
              <a:rPr lang="en-US" sz="2000" i="1" smtClean="0"/>
              <a:t>data set</a:t>
            </a:r>
            <a:r>
              <a:rPr lang="en-US" sz="2000" smtClean="0"/>
              <a:t> is singular</a:t>
            </a:r>
          </a:p>
          <a:p>
            <a:pPr eaLnBrk="1" hangingPunct="1">
              <a:lnSpc>
                <a:spcPct val="90000"/>
              </a:lnSpc>
            </a:pPr>
            <a:r>
              <a:rPr lang="en-US" sz="2800" smtClean="0"/>
              <a:t>Data collection can be EXPERIMENTAL </a:t>
            </a:r>
          </a:p>
          <a:p>
            <a:pPr lvl="1" eaLnBrk="1" hangingPunct="1">
              <a:lnSpc>
                <a:spcPct val="90000"/>
              </a:lnSpc>
            </a:pPr>
            <a:r>
              <a:rPr lang="en-US" sz="2400" smtClean="0"/>
              <a:t>e.g. by a chemist or biologist, simulating reality with controlled conditions</a:t>
            </a:r>
          </a:p>
          <a:p>
            <a:pPr eaLnBrk="1" hangingPunct="1">
              <a:lnSpc>
                <a:spcPct val="90000"/>
              </a:lnSpc>
            </a:pPr>
            <a:r>
              <a:rPr lang="en-US" sz="2800" smtClean="0"/>
              <a:t>Data collection can be OBSERVATIONAL </a:t>
            </a:r>
          </a:p>
          <a:p>
            <a:pPr lvl="1" eaLnBrk="1" hangingPunct="1">
              <a:lnSpc>
                <a:spcPct val="90000"/>
              </a:lnSpc>
            </a:pPr>
            <a:r>
              <a:rPr lang="en-US" sz="2400" smtClean="0"/>
              <a:t>e.g. by a geologist or meteorologist, collecting information outside or from instruments</a:t>
            </a:r>
          </a:p>
        </p:txBody>
      </p:sp>
      <p:sp>
        <p:nvSpPr>
          <p:cNvPr id="26631" name="AutoShape 7"/>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box(out)">
                                      <p:cBhvr>
                                        <p:cTn id="7" dur="500"/>
                                        <p:tgtEl>
                                          <p:spTgt spid="2662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6629">
                                            <p:txEl>
                                              <p:pRg st="1" end="1"/>
                                            </p:txEl>
                                          </p:spTgt>
                                        </p:tgtEl>
                                        <p:attrNameLst>
                                          <p:attrName>style.visibility</p:attrName>
                                        </p:attrNameLst>
                                      </p:cBhvr>
                                      <p:to>
                                        <p:strVal val="visible"/>
                                      </p:to>
                                    </p:set>
                                    <p:animEffect transition="in" filter="box(out)">
                                      <p:cBhvr>
                                        <p:cTn id="10" dur="500"/>
                                        <p:tgtEl>
                                          <p:spTgt spid="26629">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6629">
                                            <p:txEl>
                                              <p:pRg st="2" end="2"/>
                                            </p:txEl>
                                          </p:spTgt>
                                        </p:tgtEl>
                                        <p:attrNameLst>
                                          <p:attrName>style.visibility</p:attrName>
                                        </p:attrNameLst>
                                      </p:cBhvr>
                                      <p:to>
                                        <p:strVal val="visible"/>
                                      </p:to>
                                    </p:set>
                                    <p:animEffect transition="in" filter="box(out)">
                                      <p:cBhvr>
                                        <p:cTn id="13" dur="500"/>
                                        <p:tgtEl>
                                          <p:spTgt spid="26629">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6629">
                                            <p:txEl>
                                              <p:pRg st="3" end="3"/>
                                            </p:txEl>
                                          </p:spTgt>
                                        </p:tgtEl>
                                        <p:attrNameLst>
                                          <p:attrName>style.visibility</p:attrName>
                                        </p:attrNameLst>
                                      </p:cBhvr>
                                      <p:to>
                                        <p:strVal val="visible"/>
                                      </p:to>
                                    </p:set>
                                    <p:animEffect transition="in" filter="box(out)">
                                      <p:cBhvr>
                                        <p:cTn id="16" dur="500"/>
                                        <p:tgtEl>
                                          <p:spTgt spid="2662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26629">
                                            <p:txEl>
                                              <p:pRg st="4" end="4"/>
                                            </p:txEl>
                                          </p:spTgt>
                                        </p:tgtEl>
                                        <p:attrNameLst>
                                          <p:attrName>style.visibility</p:attrName>
                                        </p:attrNameLst>
                                      </p:cBhvr>
                                      <p:to>
                                        <p:strVal val="visible"/>
                                      </p:to>
                                    </p:set>
                                    <p:animEffect transition="in" filter="box(out)">
                                      <p:cBhvr>
                                        <p:cTn id="21" dur="500"/>
                                        <p:tgtEl>
                                          <p:spTgt spid="26629">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26629">
                                            <p:txEl>
                                              <p:pRg st="5" end="5"/>
                                            </p:txEl>
                                          </p:spTgt>
                                        </p:tgtEl>
                                        <p:attrNameLst>
                                          <p:attrName>style.visibility</p:attrName>
                                        </p:attrNameLst>
                                      </p:cBhvr>
                                      <p:to>
                                        <p:strVal val="visible"/>
                                      </p:to>
                                    </p:set>
                                    <p:animEffect transition="in" filter="box(out)">
                                      <p:cBhvr>
                                        <p:cTn id="24" dur="500"/>
                                        <p:tgtEl>
                                          <p:spTgt spid="2662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26629">
                                            <p:txEl>
                                              <p:pRg st="6" end="6"/>
                                            </p:txEl>
                                          </p:spTgt>
                                        </p:tgtEl>
                                        <p:attrNameLst>
                                          <p:attrName>style.visibility</p:attrName>
                                        </p:attrNameLst>
                                      </p:cBhvr>
                                      <p:to>
                                        <p:strVal val="visible"/>
                                      </p:to>
                                    </p:set>
                                    <p:animEffect transition="in" filter="box(out)">
                                      <p:cBhvr>
                                        <p:cTn id="29" dur="500"/>
                                        <p:tgtEl>
                                          <p:spTgt spid="26629">
                                            <p:txEl>
                                              <p:pRg st="6" end="6"/>
                                            </p:txEl>
                                          </p:spTgt>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26629">
                                            <p:txEl>
                                              <p:pRg st="7" end="7"/>
                                            </p:txEl>
                                          </p:spTgt>
                                        </p:tgtEl>
                                        <p:attrNameLst>
                                          <p:attrName>style.visibility</p:attrName>
                                        </p:attrNameLst>
                                      </p:cBhvr>
                                      <p:to>
                                        <p:strVal val="visible"/>
                                      </p:to>
                                    </p:set>
                                    <p:animEffect transition="in" filter="box(out)">
                                      <p:cBhvr>
                                        <p:cTn id="32" dur="500"/>
                                        <p:tgtEl>
                                          <p:spTgt spid="266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mtClean="0"/>
              <a:t>Step 1: Observation</a:t>
            </a:r>
          </a:p>
        </p:txBody>
      </p:sp>
      <p:sp>
        <p:nvSpPr>
          <p:cNvPr id="30725" name="Rectangle 5"/>
          <p:cNvSpPr>
            <a:spLocks noGrp="1" noChangeArrowheads="1"/>
          </p:cNvSpPr>
          <p:nvPr>
            <p:ph type="body" idx="1"/>
          </p:nvPr>
        </p:nvSpPr>
        <p:spPr>
          <a:xfrm>
            <a:off x="533400" y="1676400"/>
            <a:ext cx="8229600" cy="4114800"/>
          </a:xfrm>
        </p:spPr>
        <p:txBody>
          <a:bodyPr/>
          <a:lstStyle/>
          <a:p>
            <a:pPr eaLnBrk="1" hangingPunct="1">
              <a:lnSpc>
                <a:spcPct val="90000"/>
              </a:lnSpc>
            </a:pPr>
            <a:r>
              <a:rPr lang="en-US" sz="2400" smtClean="0"/>
              <a:t>What is a fact? </a:t>
            </a:r>
          </a:p>
          <a:p>
            <a:pPr lvl="1" eaLnBrk="1" hangingPunct="1">
              <a:lnSpc>
                <a:spcPct val="90000"/>
              </a:lnSpc>
            </a:pPr>
            <a:r>
              <a:rPr lang="en-US" sz="2400" smtClean="0"/>
              <a:t>Should be objective (fair, unbiased)</a:t>
            </a:r>
          </a:p>
          <a:p>
            <a:pPr lvl="1" eaLnBrk="1" hangingPunct="1">
              <a:lnSpc>
                <a:spcPct val="90000"/>
              </a:lnSpc>
            </a:pPr>
            <a:r>
              <a:rPr lang="en-US" sz="2400" smtClean="0"/>
              <a:t>Should be quantifiable or measurable</a:t>
            </a:r>
          </a:p>
          <a:p>
            <a:pPr lvl="1" eaLnBrk="1" hangingPunct="1">
              <a:lnSpc>
                <a:spcPct val="90000"/>
              </a:lnSpc>
            </a:pPr>
            <a:r>
              <a:rPr lang="en-US" sz="2400" smtClean="0"/>
              <a:t>Should be repeatable or reproducible</a:t>
            </a:r>
          </a:p>
          <a:p>
            <a:pPr lvl="1" eaLnBrk="1" hangingPunct="1">
              <a:lnSpc>
                <a:spcPct val="90000"/>
              </a:lnSpc>
            </a:pPr>
            <a:r>
              <a:rPr lang="en-US" sz="2400" smtClean="0"/>
              <a:t>Concerns the function and structure of the world</a:t>
            </a:r>
          </a:p>
          <a:p>
            <a:pPr lvl="1" eaLnBrk="1" hangingPunct="1">
              <a:lnSpc>
                <a:spcPct val="90000"/>
              </a:lnSpc>
            </a:pPr>
            <a:r>
              <a:rPr lang="en-US" sz="2400" smtClean="0"/>
              <a:t>Is not to be believed, but DEMONSTRATED</a:t>
            </a:r>
          </a:p>
          <a:p>
            <a:pPr eaLnBrk="1" hangingPunct="1">
              <a:lnSpc>
                <a:spcPct val="90000"/>
              </a:lnSpc>
            </a:pPr>
            <a:r>
              <a:rPr lang="en-US" sz="2400" smtClean="0"/>
              <a:t>Examples: Water flows downhill. The atmosphere consists of 21% oxygen. Diamond will cut sandstone. </a:t>
            </a:r>
          </a:p>
          <a:p>
            <a:pPr eaLnBrk="1" hangingPunct="1">
              <a:lnSpc>
                <a:spcPct val="90000"/>
              </a:lnSpc>
            </a:pPr>
            <a:r>
              <a:rPr lang="en-US" sz="2400" smtClean="0"/>
              <a:t>Not facts: The sun will rise tomorrow. A hurricane will hit Florida on Sept 29, 2010. Extraterrestrial life exists.</a:t>
            </a:r>
          </a:p>
        </p:txBody>
      </p:sp>
      <p:sp>
        <p:nvSpPr>
          <p:cNvPr id="30726"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box(out)">
                                      <p:cBhvr>
                                        <p:cTn id="7" dur="500"/>
                                        <p:tgtEl>
                                          <p:spTgt spid="3072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0725">
                                            <p:txEl>
                                              <p:pRg st="1" end="1"/>
                                            </p:txEl>
                                          </p:spTgt>
                                        </p:tgtEl>
                                        <p:attrNameLst>
                                          <p:attrName>style.visibility</p:attrName>
                                        </p:attrNameLst>
                                      </p:cBhvr>
                                      <p:to>
                                        <p:strVal val="visible"/>
                                      </p:to>
                                    </p:set>
                                    <p:animEffect transition="in" filter="box(out)">
                                      <p:cBhvr>
                                        <p:cTn id="10" dur="500"/>
                                        <p:tgtEl>
                                          <p:spTgt spid="3072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0725">
                                            <p:txEl>
                                              <p:pRg st="2" end="2"/>
                                            </p:txEl>
                                          </p:spTgt>
                                        </p:tgtEl>
                                        <p:attrNameLst>
                                          <p:attrName>style.visibility</p:attrName>
                                        </p:attrNameLst>
                                      </p:cBhvr>
                                      <p:to>
                                        <p:strVal val="visible"/>
                                      </p:to>
                                    </p:set>
                                    <p:animEffect transition="in" filter="box(out)">
                                      <p:cBhvr>
                                        <p:cTn id="13" dur="500"/>
                                        <p:tgtEl>
                                          <p:spTgt spid="30725">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30725">
                                            <p:txEl>
                                              <p:pRg st="3" end="3"/>
                                            </p:txEl>
                                          </p:spTgt>
                                        </p:tgtEl>
                                        <p:attrNameLst>
                                          <p:attrName>style.visibility</p:attrName>
                                        </p:attrNameLst>
                                      </p:cBhvr>
                                      <p:to>
                                        <p:strVal val="visible"/>
                                      </p:to>
                                    </p:set>
                                    <p:animEffect transition="in" filter="box(out)">
                                      <p:cBhvr>
                                        <p:cTn id="16" dur="500"/>
                                        <p:tgtEl>
                                          <p:spTgt spid="30725">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30725">
                                            <p:txEl>
                                              <p:pRg st="4" end="4"/>
                                            </p:txEl>
                                          </p:spTgt>
                                        </p:tgtEl>
                                        <p:attrNameLst>
                                          <p:attrName>style.visibility</p:attrName>
                                        </p:attrNameLst>
                                      </p:cBhvr>
                                      <p:to>
                                        <p:strVal val="visible"/>
                                      </p:to>
                                    </p:set>
                                    <p:animEffect transition="in" filter="box(out)">
                                      <p:cBhvr>
                                        <p:cTn id="19" dur="500"/>
                                        <p:tgtEl>
                                          <p:spTgt spid="30725">
                                            <p:txEl>
                                              <p:pRg st="4" end="4"/>
                                            </p:txEl>
                                          </p:spTgt>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30725">
                                            <p:txEl>
                                              <p:pRg st="5" end="5"/>
                                            </p:txEl>
                                          </p:spTgt>
                                        </p:tgtEl>
                                        <p:attrNameLst>
                                          <p:attrName>style.visibility</p:attrName>
                                        </p:attrNameLst>
                                      </p:cBhvr>
                                      <p:to>
                                        <p:strVal val="visible"/>
                                      </p:to>
                                    </p:set>
                                    <p:animEffect transition="in" filter="box(out)">
                                      <p:cBhvr>
                                        <p:cTn id="22" dur="500"/>
                                        <p:tgtEl>
                                          <p:spTgt spid="3072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5">
                                            <p:txEl>
                                              <p:pRg st="6" end="6"/>
                                            </p:txEl>
                                          </p:spTgt>
                                        </p:tgtEl>
                                        <p:attrNameLst>
                                          <p:attrName>style.visibility</p:attrName>
                                        </p:attrNameLst>
                                      </p:cBhvr>
                                      <p:to>
                                        <p:strVal val="visible"/>
                                      </p:to>
                                    </p:set>
                                    <p:animEffect transition="in" filter="box(out)">
                                      <p:cBhvr>
                                        <p:cTn id="27" dur="500"/>
                                        <p:tgtEl>
                                          <p:spTgt spid="3072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5">
                                            <p:txEl>
                                              <p:pRg st="7" end="7"/>
                                            </p:txEl>
                                          </p:spTgt>
                                        </p:tgtEl>
                                        <p:attrNameLst>
                                          <p:attrName>style.visibility</p:attrName>
                                        </p:attrNameLst>
                                      </p:cBhvr>
                                      <p:to>
                                        <p:strVal val="visible"/>
                                      </p:to>
                                    </p:set>
                                    <p:animEffect transition="in" filter="box(out)">
                                      <p:cBhvr>
                                        <p:cTn id="32" dur="500"/>
                                        <p:tgtEl>
                                          <p:spTgt spid="307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10"/>
          <p:cNvSpPr>
            <a:spLocks noGrp="1" noChangeArrowheads="1"/>
          </p:cNvSpPr>
          <p:nvPr>
            <p:ph type="title"/>
          </p:nvPr>
        </p:nvSpPr>
        <p:spPr/>
        <p:txBody>
          <a:bodyPr/>
          <a:lstStyle/>
          <a:p>
            <a:pPr eaLnBrk="1" hangingPunct="1"/>
            <a:r>
              <a:rPr lang="en-US" smtClean="0"/>
              <a:t>www.dictionary.com</a:t>
            </a:r>
          </a:p>
        </p:txBody>
      </p:sp>
      <p:sp>
        <p:nvSpPr>
          <p:cNvPr id="14347" name="Rectangle 11"/>
          <p:cNvSpPr>
            <a:spLocks noGrp="1" noChangeArrowheads="1"/>
          </p:cNvSpPr>
          <p:nvPr>
            <p:ph type="body" idx="1"/>
          </p:nvPr>
        </p:nvSpPr>
        <p:spPr>
          <a:xfrm>
            <a:off x="990600" y="1600200"/>
            <a:ext cx="7848600" cy="4191000"/>
          </a:xfrm>
        </p:spPr>
        <p:txBody>
          <a:bodyPr/>
          <a:lstStyle/>
          <a:p>
            <a:pPr eaLnBrk="1" hangingPunct="1">
              <a:lnSpc>
                <a:spcPct val="90000"/>
              </a:lnSpc>
            </a:pPr>
            <a:r>
              <a:rPr lang="en-US" sz="2500" smtClean="0"/>
              <a:t>The observation, identification, description, experimental investigation and theoretical explanation of phenomena. Such activities restricted to a class of natural phenomena. Such activities applied to an object of inquiry or study.</a:t>
            </a:r>
          </a:p>
          <a:p>
            <a:pPr eaLnBrk="1" hangingPunct="1">
              <a:lnSpc>
                <a:spcPct val="90000"/>
              </a:lnSpc>
            </a:pPr>
            <a:r>
              <a:rPr lang="en-US" sz="2500" smtClean="0"/>
              <a:t>Methodological activity, discipline or study: I’ve got packing a suitcase down to a science.</a:t>
            </a:r>
          </a:p>
          <a:p>
            <a:pPr eaLnBrk="1" hangingPunct="1">
              <a:lnSpc>
                <a:spcPct val="90000"/>
              </a:lnSpc>
            </a:pPr>
            <a:r>
              <a:rPr lang="en-US" sz="2500" smtClean="0"/>
              <a:t>An activity that appears to require study and method: the science of purchasing. </a:t>
            </a:r>
          </a:p>
          <a:p>
            <a:pPr eaLnBrk="1" hangingPunct="1">
              <a:lnSpc>
                <a:spcPct val="90000"/>
              </a:lnSpc>
            </a:pPr>
            <a:r>
              <a:rPr lang="en-US" sz="2500" smtClean="0"/>
              <a:t>Knowledge, especially that gained               through experience.</a:t>
            </a:r>
          </a:p>
        </p:txBody>
      </p:sp>
      <p:sp>
        <p:nvSpPr>
          <p:cNvPr id="14343" name="Comment 7"/>
          <p:cNvSpPr>
            <a:spLocks noChangeArrowheads="1"/>
          </p:cNvSpPr>
          <p:nvPr/>
        </p:nvSpPr>
        <p:spPr bwMode="auto">
          <a:xfrm>
            <a:off x="6276975" y="5218113"/>
            <a:ext cx="2762250" cy="1474787"/>
          </a:xfrm>
          <a:prstGeom prst="rect">
            <a:avLst/>
          </a:prstGeom>
          <a:solidFill>
            <a:srgbClr val="EAFFAD"/>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1800">
                <a:latin typeface="Arial" pitchFamily="34" charset="0"/>
              </a:rPr>
              <a:t>The first version is what is known as the scientific method. The others rely on colloquial usage of the word ‘science’</a:t>
            </a:r>
            <a:endParaRPr lang="en-US" sz="1600">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47">
                                            <p:txEl>
                                              <p:pRg st="0" end="0"/>
                                            </p:txEl>
                                          </p:spTgt>
                                        </p:tgtEl>
                                        <p:attrNameLst>
                                          <p:attrName>style.visibility</p:attrName>
                                        </p:attrNameLst>
                                      </p:cBhvr>
                                      <p:to>
                                        <p:strVal val="visible"/>
                                      </p:to>
                                    </p:set>
                                    <p:animEffect transition="in" filter="box(out)">
                                      <p:cBhvr>
                                        <p:cTn id="7" dur="500"/>
                                        <p:tgtEl>
                                          <p:spTgt spid="14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47">
                                            <p:txEl>
                                              <p:pRg st="1" end="1"/>
                                            </p:txEl>
                                          </p:spTgt>
                                        </p:tgtEl>
                                        <p:attrNameLst>
                                          <p:attrName>style.visibility</p:attrName>
                                        </p:attrNameLst>
                                      </p:cBhvr>
                                      <p:to>
                                        <p:strVal val="visible"/>
                                      </p:to>
                                    </p:set>
                                    <p:animEffect transition="in" filter="box(out)">
                                      <p:cBhvr>
                                        <p:cTn id="12" dur="500"/>
                                        <p:tgtEl>
                                          <p:spTgt spid="14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47">
                                            <p:txEl>
                                              <p:pRg st="2" end="2"/>
                                            </p:txEl>
                                          </p:spTgt>
                                        </p:tgtEl>
                                        <p:attrNameLst>
                                          <p:attrName>style.visibility</p:attrName>
                                        </p:attrNameLst>
                                      </p:cBhvr>
                                      <p:to>
                                        <p:strVal val="visible"/>
                                      </p:to>
                                    </p:set>
                                    <p:animEffect transition="in" filter="box(out)">
                                      <p:cBhvr>
                                        <p:cTn id="17" dur="500"/>
                                        <p:tgtEl>
                                          <p:spTgt spid="14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347">
                                            <p:txEl>
                                              <p:pRg st="3" end="3"/>
                                            </p:txEl>
                                          </p:spTgt>
                                        </p:tgtEl>
                                        <p:attrNameLst>
                                          <p:attrName>style.visibility</p:attrName>
                                        </p:attrNameLst>
                                      </p:cBhvr>
                                      <p:to>
                                        <p:strVal val="visible"/>
                                      </p:to>
                                    </p:set>
                                    <p:animEffect transition="in" filter="box(out)">
                                      <p:cBhvr>
                                        <p:cTn id="22" dur="500"/>
                                        <p:tgtEl>
                                          <p:spTgt spid="14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04800" y="685800"/>
            <a:ext cx="8305800" cy="1143000"/>
          </a:xfrm>
        </p:spPr>
        <p:txBody>
          <a:bodyPr/>
          <a:lstStyle/>
          <a:p>
            <a:pPr eaLnBrk="1" hangingPunct="1"/>
            <a:r>
              <a:rPr lang="en-US" smtClean="0"/>
              <a:t>Step 2: Hypothesis formulation</a:t>
            </a:r>
          </a:p>
        </p:txBody>
      </p:sp>
      <p:sp>
        <p:nvSpPr>
          <p:cNvPr id="34821" name="Rectangle 5"/>
          <p:cNvSpPr>
            <a:spLocks noGrp="1" noChangeArrowheads="1"/>
          </p:cNvSpPr>
          <p:nvPr>
            <p:ph type="body" idx="1"/>
          </p:nvPr>
        </p:nvSpPr>
        <p:spPr>
          <a:xfrm>
            <a:off x="533400" y="1981200"/>
            <a:ext cx="7772400" cy="4114800"/>
          </a:xfrm>
        </p:spPr>
        <p:txBody>
          <a:bodyPr/>
          <a:lstStyle/>
          <a:p>
            <a:pPr eaLnBrk="1" hangingPunct="1"/>
            <a:r>
              <a:rPr lang="en-US" sz="2800" smtClean="0"/>
              <a:t>What is an hypothesis?</a:t>
            </a:r>
          </a:p>
          <a:p>
            <a:pPr lvl="1" eaLnBrk="1" hangingPunct="1"/>
            <a:r>
              <a:rPr lang="en-US" sz="2400" smtClean="0"/>
              <a:t>An educated guess, an idea, to be tested</a:t>
            </a:r>
          </a:p>
          <a:p>
            <a:pPr lvl="1" eaLnBrk="1" hangingPunct="1"/>
            <a:r>
              <a:rPr lang="en-US" sz="2400" smtClean="0"/>
              <a:t>A statement consistent with ‘natural laws’, not invoking any supernatural phenomena</a:t>
            </a:r>
          </a:p>
          <a:p>
            <a:pPr lvl="1" eaLnBrk="1" hangingPunct="1"/>
            <a:r>
              <a:rPr lang="en-US" sz="2400" smtClean="0"/>
              <a:t>A statement designed to provide prediction</a:t>
            </a:r>
          </a:p>
          <a:p>
            <a:pPr lvl="1" eaLnBrk="1" hangingPunct="1"/>
            <a:r>
              <a:rPr lang="en-US" sz="2400" smtClean="0"/>
              <a:t>A statement made in terms of cause and effect</a:t>
            </a:r>
          </a:p>
          <a:p>
            <a:pPr eaLnBrk="1" hangingPunct="1"/>
            <a:r>
              <a:rPr lang="en-US" sz="2800" smtClean="0"/>
              <a:t>An hypothesis may be accepted or rejected, or rejected then modified for later study</a:t>
            </a:r>
          </a:p>
        </p:txBody>
      </p:sp>
      <p:sp>
        <p:nvSpPr>
          <p:cNvPr id="34822" name="AutoShape 6"/>
          <p:cNvSpPr>
            <a:spLocks noChangeArrowheads="1"/>
          </p:cNvSpPr>
          <p:nvPr/>
        </p:nvSpPr>
        <p:spPr bwMode="auto">
          <a:xfrm>
            <a:off x="8264525" y="142875"/>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ox(out)">
                                      <p:cBhvr>
                                        <p:cTn id="7" dur="500"/>
                                        <p:tgtEl>
                                          <p:spTgt spid="348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box(out)">
                                      <p:cBhvr>
                                        <p:cTn id="12" dur="500"/>
                                        <p:tgtEl>
                                          <p:spTgt spid="3482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4821">
                                            <p:txEl>
                                              <p:pRg st="2" end="2"/>
                                            </p:txEl>
                                          </p:spTgt>
                                        </p:tgtEl>
                                        <p:attrNameLst>
                                          <p:attrName>style.visibility</p:attrName>
                                        </p:attrNameLst>
                                      </p:cBhvr>
                                      <p:to>
                                        <p:strVal val="visible"/>
                                      </p:to>
                                    </p:set>
                                    <p:animEffect transition="in" filter="box(out)">
                                      <p:cBhvr>
                                        <p:cTn id="15" dur="500"/>
                                        <p:tgtEl>
                                          <p:spTgt spid="34821">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4821">
                                            <p:txEl>
                                              <p:pRg st="3" end="3"/>
                                            </p:txEl>
                                          </p:spTgt>
                                        </p:tgtEl>
                                        <p:attrNameLst>
                                          <p:attrName>style.visibility</p:attrName>
                                        </p:attrNameLst>
                                      </p:cBhvr>
                                      <p:to>
                                        <p:strVal val="visible"/>
                                      </p:to>
                                    </p:set>
                                    <p:animEffect transition="in" filter="box(out)">
                                      <p:cBhvr>
                                        <p:cTn id="18" dur="500"/>
                                        <p:tgtEl>
                                          <p:spTgt spid="34821">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4821">
                                            <p:txEl>
                                              <p:pRg st="4" end="4"/>
                                            </p:txEl>
                                          </p:spTgt>
                                        </p:tgtEl>
                                        <p:attrNameLst>
                                          <p:attrName>style.visibility</p:attrName>
                                        </p:attrNameLst>
                                      </p:cBhvr>
                                      <p:to>
                                        <p:strVal val="visible"/>
                                      </p:to>
                                    </p:set>
                                    <p:animEffect transition="in" filter="box(out)">
                                      <p:cBhvr>
                                        <p:cTn id="21" dur="500"/>
                                        <p:tgtEl>
                                          <p:spTgt spid="3482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4821">
                                            <p:txEl>
                                              <p:pRg st="5" end="5"/>
                                            </p:txEl>
                                          </p:spTgt>
                                        </p:tgtEl>
                                        <p:attrNameLst>
                                          <p:attrName>style.visibility</p:attrName>
                                        </p:attrNameLst>
                                      </p:cBhvr>
                                      <p:to>
                                        <p:strVal val="visible"/>
                                      </p:to>
                                    </p:set>
                                    <p:animEffect transition="in" filter="box(out)">
                                      <p:cBhvr>
                                        <p:cTn id="26" dur="500"/>
                                        <p:tgtEl>
                                          <p:spTgt spid="3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mtClean="0"/>
              <a:t>Step 2: Hypothesis formulation</a:t>
            </a:r>
          </a:p>
        </p:txBody>
      </p:sp>
      <p:sp>
        <p:nvSpPr>
          <p:cNvPr id="54277" name="Rectangle 5"/>
          <p:cNvSpPr>
            <a:spLocks noGrp="1" noChangeArrowheads="1"/>
          </p:cNvSpPr>
          <p:nvPr>
            <p:ph type="body" idx="1"/>
          </p:nvPr>
        </p:nvSpPr>
        <p:spPr>
          <a:xfrm>
            <a:off x="533400" y="1981200"/>
            <a:ext cx="8077200" cy="4114800"/>
          </a:xfrm>
        </p:spPr>
        <p:txBody>
          <a:bodyPr/>
          <a:lstStyle/>
          <a:p>
            <a:pPr eaLnBrk="1" hangingPunct="1"/>
            <a:r>
              <a:rPr lang="en-US" sz="3100" smtClean="0"/>
              <a:t>How is an hypothesis worded?</a:t>
            </a:r>
          </a:p>
          <a:p>
            <a:pPr lvl="1" eaLnBrk="1" hangingPunct="1"/>
            <a:r>
              <a:rPr lang="en-US" sz="2700" smtClean="0"/>
              <a:t>H0 (the null hypothesis): Water flows downhill</a:t>
            </a:r>
          </a:p>
          <a:p>
            <a:pPr lvl="1" eaLnBrk="1" hangingPunct="1"/>
            <a:r>
              <a:rPr lang="en-US" sz="2700" smtClean="0"/>
              <a:t>H1 (first alternate hypothesis): Water does not flow downhill</a:t>
            </a:r>
          </a:p>
          <a:p>
            <a:pPr lvl="2" eaLnBrk="1" hangingPunct="1"/>
            <a:r>
              <a:rPr lang="en-US" sz="2200" smtClean="0"/>
              <a:t>Note that H1 doesn’t tell you anything, other than to reject H0. </a:t>
            </a:r>
          </a:p>
          <a:p>
            <a:pPr lvl="2" eaLnBrk="1" hangingPunct="1"/>
            <a:r>
              <a:rPr lang="en-US" sz="2200" smtClean="0"/>
              <a:t>There may be several alternate hypotheses (H2, H3), which could be more specific, but must contradict H0.</a:t>
            </a:r>
          </a:p>
          <a:p>
            <a:pPr eaLnBrk="1" hangingPunct="1"/>
            <a:endParaRPr lang="en-US" sz="3100" smtClean="0"/>
          </a:p>
        </p:txBody>
      </p:sp>
      <p:sp>
        <p:nvSpPr>
          <p:cNvPr id="54278"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box(out)">
                                      <p:cBhvr>
                                        <p:cTn id="7" dur="500"/>
                                        <p:tgtEl>
                                          <p:spTgt spid="54277">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4277">
                                            <p:txEl>
                                              <p:pRg st="1" end="1"/>
                                            </p:txEl>
                                          </p:spTgt>
                                        </p:tgtEl>
                                        <p:attrNameLst>
                                          <p:attrName>style.visibility</p:attrName>
                                        </p:attrNameLst>
                                      </p:cBhvr>
                                      <p:to>
                                        <p:strVal val="visible"/>
                                      </p:to>
                                    </p:set>
                                    <p:animEffect transition="in" filter="box(out)">
                                      <p:cBhvr>
                                        <p:cTn id="10" dur="500"/>
                                        <p:tgtEl>
                                          <p:spTgt spid="54277">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54277">
                                            <p:txEl>
                                              <p:pRg st="2" end="2"/>
                                            </p:txEl>
                                          </p:spTgt>
                                        </p:tgtEl>
                                        <p:attrNameLst>
                                          <p:attrName>style.visibility</p:attrName>
                                        </p:attrNameLst>
                                      </p:cBhvr>
                                      <p:to>
                                        <p:strVal val="visible"/>
                                      </p:to>
                                    </p:set>
                                    <p:animEffect transition="in" filter="box(out)">
                                      <p:cBhvr>
                                        <p:cTn id="13" dur="500"/>
                                        <p:tgtEl>
                                          <p:spTgt spid="5427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54277">
                                            <p:txEl>
                                              <p:pRg st="3" end="3"/>
                                            </p:txEl>
                                          </p:spTgt>
                                        </p:tgtEl>
                                        <p:attrNameLst>
                                          <p:attrName>style.visibility</p:attrName>
                                        </p:attrNameLst>
                                      </p:cBhvr>
                                      <p:to>
                                        <p:strVal val="visible"/>
                                      </p:to>
                                    </p:set>
                                    <p:animEffect transition="in" filter="box(out)">
                                      <p:cBhvr>
                                        <p:cTn id="18" dur="500"/>
                                        <p:tgtEl>
                                          <p:spTgt spid="54277">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54277">
                                            <p:txEl>
                                              <p:pRg st="4" end="4"/>
                                            </p:txEl>
                                          </p:spTgt>
                                        </p:tgtEl>
                                        <p:attrNameLst>
                                          <p:attrName>style.visibility</p:attrName>
                                        </p:attrNameLst>
                                      </p:cBhvr>
                                      <p:to>
                                        <p:strVal val="visible"/>
                                      </p:to>
                                    </p:set>
                                    <p:animEffect transition="in" filter="box(out)">
                                      <p:cBhvr>
                                        <p:cTn id="21" dur="500"/>
                                        <p:tgtEl>
                                          <p:spTgt spid="542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smtClean="0"/>
              <a:t>Step 3: Experimentation &amp; hypothesis testing</a:t>
            </a:r>
          </a:p>
        </p:txBody>
      </p:sp>
      <p:sp>
        <p:nvSpPr>
          <p:cNvPr id="38915" name="Rectangle 5"/>
          <p:cNvSpPr>
            <a:spLocks noGrp="1" noChangeArrowheads="1"/>
          </p:cNvSpPr>
          <p:nvPr>
            <p:ph type="body" idx="1"/>
          </p:nvPr>
        </p:nvSpPr>
        <p:spPr>
          <a:xfrm>
            <a:off x="533400" y="2133600"/>
            <a:ext cx="7467600" cy="4114800"/>
          </a:xfrm>
        </p:spPr>
        <p:txBody>
          <a:bodyPr/>
          <a:lstStyle/>
          <a:p>
            <a:pPr eaLnBrk="1" hangingPunct="1"/>
            <a:r>
              <a:rPr lang="en-US" smtClean="0"/>
              <a:t>Data are collected for hypothesis testing:</a:t>
            </a:r>
          </a:p>
          <a:p>
            <a:pPr lvl="1" eaLnBrk="1" hangingPunct="1">
              <a:spcBef>
                <a:spcPct val="0"/>
              </a:spcBef>
            </a:pPr>
            <a:r>
              <a:rPr lang="en-US" smtClean="0"/>
              <a:t>Observations are made under controlled conditions, so that the hypothesis may be tested. The controls should ensure that:</a:t>
            </a:r>
          </a:p>
          <a:p>
            <a:pPr lvl="2" eaLnBrk="1" hangingPunct="1">
              <a:spcBef>
                <a:spcPct val="0"/>
              </a:spcBef>
            </a:pPr>
            <a:r>
              <a:rPr lang="en-US" smtClean="0"/>
              <a:t>data are reliable </a:t>
            </a:r>
          </a:p>
          <a:p>
            <a:pPr lvl="2" eaLnBrk="1" hangingPunct="1">
              <a:spcBef>
                <a:spcPct val="0"/>
              </a:spcBef>
            </a:pPr>
            <a:r>
              <a:rPr lang="en-US" smtClean="0"/>
              <a:t>all variables are known</a:t>
            </a:r>
          </a:p>
          <a:p>
            <a:pPr lvl="2" eaLnBrk="1" hangingPunct="1">
              <a:spcBef>
                <a:spcPct val="0"/>
              </a:spcBef>
            </a:pPr>
            <a:r>
              <a:rPr lang="en-US" smtClean="0"/>
              <a:t>variables are comparable</a:t>
            </a:r>
          </a:p>
          <a:p>
            <a:pPr lvl="2" eaLnBrk="1" hangingPunct="1">
              <a:spcBef>
                <a:spcPct val="0"/>
              </a:spcBef>
            </a:pPr>
            <a:r>
              <a:rPr lang="en-US" smtClean="0"/>
              <a:t>there is no researcher bias</a:t>
            </a:r>
          </a:p>
        </p:txBody>
      </p:sp>
      <p:sp>
        <p:nvSpPr>
          <p:cNvPr id="35846" name="AutoShape 6"/>
          <p:cNvSpPr>
            <a:spLocks noChangeArrowheads="1"/>
          </p:cNvSpPr>
          <p:nvPr/>
        </p:nvSpPr>
        <p:spPr bwMode="auto">
          <a:xfrm>
            <a:off x="130175" y="142875"/>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smtClean="0"/>
              <a:t>Step 3: Experimentation &amp; hypothesis testing</a:t>
            </a:r>
          </a:p>
        </p:txBody>
      </p:sp>
      <p:sp>
        <p:nvSpPr>
          <p:cNvPr id="39939" name="Rectangle 5"/>
          <p:cNvSpPr>
            <a:spLocks noGrp="1" noChangeArrowheads="1"/>
          </p:cNvSpPr>
          <p:nvPr>
            <p:ph type="body" idx="1"/>
          </p:nvPr>
        </p:nvSpPr>
        <p:spPr>
          <a:xfrm>
            <a:off x="533400" y="2133600"/>
            <a:ext cx="8229600" cy="4114800"/>
          </a:xfrm>
        </p:spPr>
        <p:txBody>
          <a:bodyPr/>
          <a:lstStyle/>
          <a:p>
            <a:pPr eaLnBrk="1" hangingPunct="1"/>
            <a:r>
              <a:rPr lang="en-US" sz="2900" smtClean="0"/>
              <a:t>How do you test an hypothesis?</a:t>
            </a:r>
          </a:p>
          <a:p>
            <a:pPr lvl="1" eaLnBrk="1" hangingPunct="1"/>
            <a:r>
              <a:rPr lang="en-US" sz="2500" smtClean="0"/>
              <a:t>Having collected data, they are statistically analyzed (reduced) to find their true significance.</a:t>
            </a:r>
          </a:p>
          <a:p>
            <a:pPr lvl="2" eaLnBrk="1" hangingPunct="1"/>
            <a:r>
              <a:rPr lang="en-US" sz="2100" smtClean="0"/>
              <a:t>Look for patterns &amp; relationships. Final results are compared to the hypothesis.</a:t>
            </a:r>
          </a:p>
          <a:p>
            <a:pPr lvl="1" eaLnBrk="1" hangingPunct="1"/>
            <a:r>
              <a:rPr lang="en-US" sz="2500" smtClean="0"/>
              <a:t>An hypothesis may be accepted, rejected or modified for later experiments.</a:t>
            </a:r>
          </a:p>
        </p:txBody>
      </p:sp>
      <p:sp>
        <p:nvSpPr>
          <p:cNvPr id="56326"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mtClean="0"/>
              <a:t>Step 4: Search for causes</a:t>
            </a:r>
          </a:p>
        </p:txBody>
      </p:sp>
      <p:sp>
        <p:nvSpPr>
          <p:cNvPr id="40963" name="Rectangle 5"/>
          <p:cNvSpPr>
            <a:spLocks noGrp="1" noChangeArrowheads="1"/>
          </p:cNvSpPr>
          <p:nvPr>
            <p:ph type="body" idx="1"/>
          </p:nvPr>
        </p:nvSpPr>
        <p:spPr>
          <a:xfrm>
            <a:off x="533400" y="1905000"/>
            <a:ext cx="6934200" cy="4114800"/>
          </a:xfrm>
        </p:spPr>
        <p:txBody>
          <a:bodyPr/>
          <a:lstStyle/>
          <a:p>
            <a:pPr eaLnBrk="1" hangingPunct="1">
              <a:lnSpc>
                <a:spcPct val="90000"/>
              </a:lnSpc>
            </a:pPr>
            <a:r>
              <a:rPr lang="en-US" sz="2800" smtClean="0"/>
              <a:t>Having accepted, rejected or modified the original hypothesis</a:t>
            </a:r>
          </a:p>
          <a:p>
            <a:pPr lvl="1" eaLnBrk="1" hangingPunct="1">
              <a:lnSpc>
                <a:spcPct val="90000"/>
              </a:lnSpc>
            </a:pPr>
            <a:r>
              <a:rPr lang="en-US" sz="2400" smtClean="0"/>
              <a:t>The experiment itself, its design and its execution should be re-evaluated for errors, inconsistencies or bias. </a:t>
            </a:r>
          </a:p>
          <a:p>
            <a:pPr lvl="1" eaLnBrk="1" hangingPunct="1">
              <a:lnSpc>
                <a:spcPct val="90000"/>
              </a:lnSpc>
            </a:pPr>
            <a:r>
              <a:rPr lang="en-US" sz="2400" smtClean="0"/>
              <a:t>If all is well, move on.</a:t>
            </a:r>
          </a:p>
          <a:p>
            <a:pPr eaLnBrk="1" hangingPunct="1">
              <a:lnSpc>
                <a:spcPct val="90000"/>
              </a:lnSpc>
            </a:pPr>
            <a:r>
              <a:rPr lang="en-US" sz="2800" smtClean="0"/>
              <a:t>Ideally, one or more hypotheses will lead to the cause behind the effect you are observing (e.g. gravity causes water to flow downhill) – so to PREDICTION</a:t>
            </a:r>
          </a:p>
        </p:txBody>
      </p:sp>
      <p:sp>
        <p:nvSpPr>
          <p:cNvPr id="38918"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Step 5: Conclusion</a:t>
            </a:r>
          </a:p>
        </p:txBody>
      </p:sp>
      <p:sp>
        <p:nvSpPr>
          <p:cNvPr id="41987" name="Rectangle 5"/>
          <p:cNvSpPr>
            <a:spLocks noGrp="1" noChangeArrowheads="1"/>
          </p:cNvSpPr>
          <p:nvPr>
            <p:ph type="body" idx="1"/>
          </p:nvPr>
        </p:nvSpPr>
        <p:spPr>
          <a:xfrm>
            <a:off x="533400" y="1828800"/>
            <a:ext cx="7772400" cy="4114800"/>
          </a:xfrm>
        </p:spPr>
        <p:txBody>
          <a:bodyPr/>
          <a:lstStyle/>
          <a:p>
            <a:pPr eaLnBrk="1" hangingPunct="1"/>
            <a:r>
              <a:rPr lang="en-US" sz="2800" smtClean="0"/>
              <a:t>The hypothesis is accepted, or rejected, or rejected but modified for another experiment or set of observations </a:t>
            </a:r>
          </a:p>
          <a:p>
            <a:pPr lvl="1" eaLnBrk="1" hangingPunct="1"/>
            <a:r>
              <a:rPr lang="en-US" sz="2400" smtClean="0"/>
              <a:t>Rejection of H0 is a positive outcome; the researcher learned something </a:t>
            </a:r>
          </a:p>
          <a:p>
            <a:pPr lvl="1" eaLnBrk="1" hangingPunct="1"/>
            <a:r>
              <a:rPr lang="en-US" sz="2400" smtClean="0"/>
              <a:t>A single conclusion may not be reached</a:t>
            </a:r>
          </a:p>
          <a:p>
            <a:pPr lvl="1" eaLnBrk="1" hangingPunct="1"/>
            <a:r>
              <a:rPr lang="en-US" sz="2400" smtClean="0"/>
              <a:t>This hypothesis may lead to others, to more experiments, to more testing…</a:t>
            </a:r>
          </a:p>
        </p:txBody>
      </p:sp>
      <p:sp>
        <p:nvSpPr>
          <p:cNvPr id="39942"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smtClean="0"/>
              <a:t>Step 6: Classification</a:t>
            </a:r>
          </a:p>
        </p:txBody>
      </p:sp>
      <p:sp>
        <p:nvSpPr>
          <p:cNvPr id="43011" name="Rectangle 5"/>
          <p:cNvSpPr>
            <a:spLocks noGrp="1" noChangeArrowheads="1"/>
          </p:cNvSpPr>
          <p:nvPr>
            <p:ph type="body" idx="1"/>
          </p:nvPr>
        </p:nvSpPr>
        <p:spPr>
          <a:xfrm>
            <a:off x="381000" y="1905000"/>
            <a:ext cx="8534400" cy="4114800"/>
          </a:xfrm>
        </p:spPr>
        <p:txBody>
          <a:bodyPr/>
          <a:lstStyle/>
          <a:p>
            <a:pPr eaLnBrk="1" hangingPunct="1"/>
            <a:r>
              <a:rPr lang="en-US" sz="2800" smtClean="0"/>
              <a:t>Eventually, one or more hypotheses may show a scientifically significant pattern. The hypothesis may:</a:t>
            </a:r>
          </a:p>
          <a:p>
            <a:pPr lvl="1" eaLnBrk="1" hangingPunct="1"/>
            <a:r>
              <a:rPr lang="en-US" sz="2400" smtClean="0"/>
              <a:t>Support, or refute, an existing theory</a:t>
            </a:r>
          </a:p>
          <a:p>
            <a:pPr lvl="1" eaLnBrk="1" hangingPunct="1"/>
            <a:r>
              <a:rPr lang="en-US" sz="2400" smtClean="0"/>
              <a:t>Lead to formulation of a new theory</a:t>
            </a:r>
          </a:p>
          <a:p>
            <a:pPr lvl="1" eaLnBrk="1" hangingPunct="1"/>
            <a:r>
              <a:rPr lang="en-US" sz="2400" smtClean="0"/>
              <a:t>Lead to formulation of new scientific principles or ‘laws’</a:t>
            </a:r>
          </a:p>
        </p:txBody>
      </p:sp>
      <p:sp>
        <p:nvSpPr>
          <p:cNvPr id="40966"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mtClean="0"/>
              <a:t>Step 7: Communication</a:t>
            </a:r>
          </a:p>
        </p:txBody>
      </p:sp>
      <p:sp>
        <p:nvSpPr>
          <p:cNvPr id="61445" name="Rectangle 5"/>
          <p:cNvSpPr>
            <a:spLocks noGrp="1" noChangeArrowheads="1"/>
          </p:cNvSpPr>
          <p:nvPr>
            <p:ph type="body" idx="1"/>
          </p:nvPr>
        </p:nvSpPr>
        <p:spPr>
          <a:xfrm>
            <a:off x="381000" y="2133600"/>
            <a:ext cx="7391400" cy="4114800"/>
          </a:xfrm>
        </p:spPr>
        <p:txBody>
          <a:bodyPr/>
          <a:lstStyle/>
          <a:p>
            <a:pPr eaLnBrk="1" hangingPunct="1"/>
            <a:r>
              <a:rPr lang="en-US" smtClean="0"/>
              <a:t>The discoveries of a scientist can only be added to the greater body of knowledge if they are presented to the scientific community.</a:t>
            </a:r>
          </a:p>
          <a:p>
            <a:pPr lvl="1" eaLnBrk="1" hangingPunct="1"/>
            <a:r>
              <a:rPr lang="en-US" smtClean="0"/>
              <a:t>Allows science to be ‘self-correcting’</a:t>
            </a:r>
          </a:p>
          <a:p>
            <a:pPr lvl="2" eaLnBrk="1" hangingPunct="1"/>
            <a:r>
              <a:rPr lang="en-US" smtClean="0"/>
              <a:t>erroneous data or ideas are likely to be spotted by the greater scientific community, so the error is quickly eliminated from the body of knowledge</a:t>
            </a:r>
          </a:p>
        </p:txBody>
      </p:sp>
      <p:sp>
        <p:nvSpPr>
          <p:cNvPr id="61446" name="AutoShape 6"/>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box(out)">
                                      <p:cBhvr>
                                        <p:cTn id="7" dur="500"/>
                                        <p:tgtEl>
                                          <p:spTgt spid="614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45">
                                            <p:txEl>
                                              <p:pRg st="1" end="1"/>
                                            </p:txEl>
                                          </p:spTgt>
                                        </p:tgtEl>
                                        <p:attrNameLst>
                                          <p:attrName>style.visibility</p:attrName>
                                        </p:attrNameLst>
                                      </p:cBhvr>
                                      <p:to>
                                        <p:strVal val="visible"/>
                                      </p:to>
                                    </p:set>
                                    <p:animEffect transition="in" filter="box(out)">
                                      <p:cBhvr>
                                        <p:cTn id="12" dur="500"/>
                                        <p:tgtEl>
                                          <p:spTgt spid="61445">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animEffect transition="in" filter="box(out)">
                                      <p:cBhvr>
                                        <p:cTn id="15" dur="500"/>
                                        <p:tgtEl>
                                          <p:spTgt spid="614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Step 7: Communication</a:t>
            </a:r>
          </a:p>
        </p:txBody>
      </p:sp>
      <p:sp>
        <p:nvSpPr>
          <p:cNvPr id="126979" name="Rectangle 3"/>
          <p:cNvSpPr>
            <a:spLocks noGrp="1" noChangeArrowheads="1"/>
          </p:cNvSpPr>
          <p:nvPr>
            <p:ph type="body" idx="1"/>
          </p:nvPr>
        </p:nvSpPr>
        <p:spPr>
          <a:xfrm>
            <a:off x="381000" y="2133600"/>
            <a:ext cx="7391400" cy="4114800"/>
          </a:xfrm>
        </p:spPr>
        <p:txBody>
          <a:bodyPr/>
          <a:lstStyle/>
          <a:p>
            <a:pPr eaLnBrk="1" hangingPunct="1">
              <a:lnSpc>
                <a:spcPct val="90000"/>
              </a:lnSpc>
            </a:pPr>
            <a:r>
              <a:rPr lang="en-US" sz="2800" smtClean="0"/>
              <a:t>This takes place either verbally at meetings (conferences) or by writing in academic journals</a:t>
            </a:r>
          </a:p>
          <a:p>
            <a:pPr lvl="1" eaLnBrk="1" hangingPunct="1">
              <a:lnSpc>
                <a:spcPct val="90000"/>
              </a:lnSpc>
            </a:pPr>
            <a:r>
              <a:rPr lang="en-US" sz="2400" smtClean="0"/>
              <a:t>To publish in a journal, a paper is submitted to the editor, and then goes through ‘peer review’. </a:t>
            </a:r>
          </a:p>
          <a:p>
            <a:pPr lvl="1" eaLnBrk="1" hangingPunct="1">
              <a:lnSpc>
                <a:spcPct val="90000"/>
              </a:lnSpc>
            </a:pPr>
            <a:r>
              <a:rPr lang="en-US" sz="2400" smtClean="0"/>
              <a:t>It is read by experts in the specific field; these experts may accept it without changes, require changes, or reject it</a:t>
            </a:r>
          </a:p>
          <a:p>
            <a:pPr lvl="1" eaLnBrk="1" hangingPunct="1">
              <a:lnSpc>
                <a:spcPct val="90000"/>
              </a:lnSpc>
            </a:pPr>
            <a:r>
              <a:rPr lang="en-US" sz="2400" smtClean="0"/>
              <a:t>Publishing enhances the reputation of the scientist, leads to promotion and provides constructive criticism or useful feedback. </a:t>
            </a:r>
          </a:p>
        </p:txBody>
      </p:sp>
      <p:sp>
        <p:nvSpPr>
          <p:cNvPr id="126980" name="AutoShape 4"/>
          <p:cNvSpPr>
            <a:spLocks noChangeArrowheads="1"/>
          </p:cNvSpPr>
          <p:nvPr/>
        </p:nvSpPr>
        <p:spPr bwMode="auto">
          <a:xfrm>
            <a:off x="8001000" y="381000"/>
            <a:ext cx="6858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ox(out)">
                                      <p:cBhvr>
                                        <p:cTn id="7" dur="500"/>
                                        <p:tgtEl>
                                          <p:spTgt spid="126979">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500"/>
                                  </p:stCondLst>
                                  <p:childTnLst>
                                    <p:set>
                                      <p:cBhvr>
                                        <p:cTn id="10" dur="1" fill="hold">
                                          <p:stCondLst>
                                            <p:cond delay="0"/>
                                          </p:stCondLst>
                                        </p:cTn>
                                        <p:tgtEl>
                                          <p:spTgt spid="126979">
                                            <p:txEl>
                                              <p:pRg st="1" end="1"/>
                                            </p:txEl>
                                          </p:spTgt>
                                        </p:tgtEl>
                                        <p:attrNameLst>
                                          <p:attrName>style.visibility</p:attrName>
                                        </p:attrNameLst>
                                      </p:cBhvr>
                                      <p:to>
                                        <p:strVal val="visible"/>
                                      </p:to>
                                    </p:set>
                                    <p:animEffect transition="in" filter="box(out)">
                                      <p:cBhvr>
                                        <p:cTn id="11" dur="500"/>
                                        <p:tgtEl>
                                          <p:spTgt spid="126979">
                                            <p:txEl>
                                              <p:pRg st="1" end="1"/>
                                            </p:txEl>
                                          </p:spTgt>
                                        </p:tgtEl>
                                      </p:cBhvr>
                                    </p:animEffect>
                                  </p:childTnLst>
                                </p:cTn>
                              </p:par>
                            </p:childTnLst>
                          </p:cTn>
                        </p:par>
                        <p:par>
                          <p:cTn id="12" fill="hold" nodeType="afterGroup">
                            <p:stCondLst>
                              <p:cond delay="1500"/>
                            </p:stCondLst>
                            <p:childTnLst>
                              <p:par>
                                <p:cTn id="13" presetID="4" presetClass="entr" presetSubtype="32" fill="hold" grpId="0" nodeType="afterEffect">
                                  <p:stCondLst>
                                    <p:cond delay="50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box(out)">
                                      <p:cBhvr>
                                        <p:cTn id="15" dur="500"/>
                                        <p:tgtEl>
                                          <p:spTgt spid="126979">
                                            <p:txEl>
                                              <p:pRg st="2" end="2"/>
                                            </p:txEl>
                                          </p:spTgt>
                                        </p:tgtEl>
                                      </p:cBhvr>
                                    </p:animEffect>
                                  </p:childTnLst>
                                </p:cTn>
                              </p:par>
                            </p:childTnLst>
                          </p:cTn>
                        </p:par>
                        <p:par>
                          <p:cTn id="16" fill="hold" nodeType="afterGroup">
                            <p:stCondLst>
                              <p:cond delay="2500"/>
                            </p:stCondLst>
                            <p:childTnLst>
                              <p:par>
                                <p:cTn id="17" presetID="4" presetClass="entr" presetSubtype="32" fill="hold" grpId="0" nodeType="afterEffect">
                                  <p:stCondLst>
                                    <p:cond delay="500"/>
                                  </p:stCondLst>
                                  <p:childTnLst>
                                    <p:set>
                                      <p:cBhvr>
                                        <p:cTn id="18" dur="1" fill="hold">
                                          <p:stCondLst>
                                            <p:cond delay="0"/>
                                          </p:stCondLst>
                                        </p:cTn>
                                        <p:tgtEl>
                                          <p:spTgt spid="126979">
                                            <p:txEl>
                                              <p:pRg st="3" end="3"/>
                                            </p:txEl>
                                          </p:spTgt>
                                        </p:tgtEl>
                                        <p:attrNameLst>
                                          <p:attrName>style.visibility</p:attrName>
                                        </p:attrNameLst>
                                      </p:cBhvr>
                                      <p:to>
                                        <p:strVal val="visible"/>
                                      </p:to>
                                    </p:set>
                                    <p:animEffect transition="in" filter="box(out)">
                                      <p:cBhvr>
                                        <p:cTn id="19"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smtClean="0"/>
              <a:t>Terminology</a:t>
            </a:r>
          </a:p>
        </p:txBody>
      </p:sp>
      <p:sp>
        <p:nvSpPr>
          <p:cNvPr id="66565" name="Rectangle 5"/>
          <p:cNvSpPr>
            <a:spLocks noGrp="1" noChangeArrowheads="1"/>
          </p:cNvSpPr>
          <p:nvPr>
            <p:ph type="body" idx="1"/>
          </p:nvPr>
        </p:nvSpPr>
        <p:spPr>
          <a:xfrm>
            <a:off x="533400" y="1600200"/>
            <a:ext cx="7772400" cy="4114800"/>
          </a:xfrm>
          <a:noFill/>
        </p:spPr>
        <p:txBody>
          <a:bodyPr/>
          <a:lstStyle/>
          <a:p>
            <a:pPr eaLnBrk="1" hangingPunct="1"/>
            <a:r>
              <a:rPr lang="en-US" sz="2600" dirty="0" smtClean="0"/>
              <a:t>Fact: objective, quantifiable, repeatable, demonstrable phenomenon concerning the function and structure of the natural world</a:t>
            </a:r>
          </a:p>
          <a:p>
            <a:pPr eaLnBrk="1" hangingPunct="1"/>
            <a:r>
              <a:rPr lang="en-US" sz="2600" dirty="0" smtClean="0"/>
              <a:t>Law: a statement of order and relation in nature that has been found to be invariable under the same conditions (e.g. the law of gravitation, the ideal gas law</a:t>
            </a:r>
            <a:r>
              <a:rPr lang="en-US" sz="2600" dirty="0" smtClean="0"/>
              <a:t>). No explanation of cause.</a:t>
            </a:r>
            <a:endParaRPr lang="en-US" sz="2600" dirty="0" smtClean="0"/>
          </a:p>
          <a:p>
            <a:pPr eaLnBrk="1" hangingPunct="1"/>
            <a:r>
              <a:rPr lang="en-US" sz="2600" dirty="0" smtClean="0"/>
              <a:t>Hypothesis: an idea to be tested, a statement consistent with natural laws, designed to </a:t>
            </a:r>
            <a:r>
              <a:rPr lang="en-US" sz="2600" dirty="0" smtClean="0">
                <a:solidFill>
                  <a:schemeClr val="hlink"/>
                </a:solidFill>
              </a:rPr>
              <a:t>provide</a:t>
            </a:r>
          </a:p>
        </p:txBody>
      </p:sp>
      <p:sp>
        <p:nvSpPr>
          <p:cNvPr id="66566" name="AutoShape 6"/>
          <p:cNvSpPr>
            <a:spLocks noChangeArrowheads="1"/>
          </p:cNvSpPr>
          <p:nvPr/>
        </p:nvSpPr>
        <p:spPr bwMode="auto">
          <a:xfrm>
            <a:off x="7772400" y="381000"/>
            <a:ext cx="914400" cy="762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animEffect transition="in" filter="box(out)">
                                      <p:cBhvr>
                                        <p:cTn id="7" dur="500"/>
                                        <p:tgtEl>
                                          <p:spTgt spid="66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6565">
                                            <p:txEl>
                                              <p:pRg st="1" end="1"/>
                                            </p:txEl>
                                          </p:spTgt>
                                        </p:tgtEl>
                                        <p:attrNameLst>
                                          <p:attrName>style.visibility</p:attrName>
                                        </p:attrNameLst>
                                      </p:cBhvr>
                                      <p:to>
                                        <p:strVal val="visible"/>
                                      </p:to>
                                    </p:set>
                                    <p:animEffect transition="in" filter="box(out)">
                                      <p:cBhvr>
                                        <p:cTn id="12" dur="500"/>
                                        <p:tgtEl>
                                          <p:spTgt spid="665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6565">
                                            <p:txEl>
                                              <p:pRg st="2" end="2"/>
                                            </p:txEl>
                                          </p:spTgt>
                                        </p:tgtEl>
                                        <p:attrNameLst>
                                          <p:attrName>style.visibility</p:attrName>
                                        </p:attrNameLst>
                                      </p:cBhvr>
                                      <p:to>
                                        <p:strVal val="visible"/>
                                      </p:to>
                                    </p:set>
                                    <p:animEffect transition="in" filter="box(out)">
                                      <p:cBhvr>
                                        <p:cTn id="17" dur="500"/>
                                        <p:tgtEl>
                                          <p:spTgt spid="66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a:xfrm>
            <a:off x="0" y="609600"/>
            <a:ext cx="9144000" cy="1143000"/>
          </a:xfrm>
        </p:spPr>
        <p:txBody>
          <a:bodyPr/>
          <a:lstStyle/>
          <a:p>
            <a:pPr eaLnBrk="1" hangingPunct="1"/>
            <a:r>
              <a:rPr lang="en-US" sz="4000" smtClean="0"/>
              <a:t>L.B. Railsback, Ph.D.</a:t>
            </a:r>
            <a:r>
              <a:rPr lang="en-US" sz="3000" smtClean="0"/>
              <a:t/>
            </a:r>
            <a:br>
              <a:rPr lang="en-US" sz="3000" smtClean="0"/>
            </a:br>
            <a:r>
              <a:rPr lang="en-US" sz="2400" smtClean="0"/>
              <a:t>Professor, Dept. Geology, University of Georgia http://www.gly.uga.edu/railsback/railsback.html</a:t>
            </a:r>
          </a:p>
        </p:txBody>
      </p:sp>
      <p:sp>
        <p:nvSpPr>
          <p:cNvPr id="13321" name="Rectangle 9"/>
          <p:cNvSpPr>
            <a:spLocks noGrp="1" noChangeArrowheads="1"/>
          </p:cNvSpPr>
          <p:nvPr>
            <p:ph type="body" idx="1"/>
          </p:nvPr>
        </p:nvSpPr>
        <p:spPr>
          <a:xfrm>
            <a:off x="533400" y="1981200"/>
            <a:ext cx="8001000" cy="4114800"/>
          </a:xfrm>
        </p:spPr>
        <p:txBody>
          <a:bodyPr/>
          <a:lstStyle/>
          <a:p>
            <a:pPr eaLnBrk="1" hangingPunct="1"/>
            <a:r>
              <a:rPr lang="en-US" sz="2800" smtClean="0"/>
              <a:t>The concerted human effort to understand, (or to understand better) the history of the natural world and how the natural world works, with observable physical evidence as the basis of that understanding. It is done through observation of natural phenomena, and/or through experimentation that tries to simulate natural processes under controlled conditions.</a:t>
            </a:r>
          </a:p>
          <a:p>
            <a:pPr eaLnBrk="1" hangingPunct="1"/>
            <a:endParaRPr lang="en-US" sz="2800" smtClean="0"/>
          </a:p>
        </p:txBody>
      </p:sp>
      <p:sp>
        <p:nvSpPr>
          <p:cNvPr id="13316" name="Comment 4"/>
          <p:cNvSpPr>
            <a:spLocks noChangeArrowheads="1"/>
          </p:cNvSpPr>
          <p:nvPr/>
        </p:nvSpPr>
        <p:spPr bwMode="auto">
          <a:xfrm>
            <a:off x="6616700" y="5561013"/>
            <a:ext cx="2362200" cy="1200150"/>
          </a:xfrm>
          <a:prstGeom prst="rect">
            <a:avLst/>
          </a:prstGeom>
          <a:solidFill>
            <a:srgbClr val="EAFFAD"/>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1800">
                <a:solidFill>
                  <a:srgbClr val="000000"/>
                </a:solidFill>
                <a:latin typeface="Arial" pitchFamily="34" charset="0"/>
              </a:rPr>
              <a:t>This is the ‘best’ definition, because it tells you what science is...</a:t>
            </a:r>
            <a:endParaRPr lang="en-US" sz="1600">
              <a:solidFill>
                <a:srgbClr val="000000"/>
              </a:solidFill>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21">
                                            <p:txEl>
                                              <p:pRg st="0" end="0"/>
                                            </p:txEl>
                                          </p:spTgt>
                                        </p:tgtEl>
                                        <p:attrNameLst>
                                          <p:attrName>style.visibility</p:attrName>
                                        </p:attrNameLst>
                                      </p:cBhvr>
                                      <p:to>
                                        <p:strVal val="visible"/>
                                      </p:to>
                                    </p:set>
                                    <p:animEffect transition="in" filter="box(out)">
                                      <p:cBhvr>
                                        <p:cTn id="7" dur="500"/>
                                        <p:tgtEl>
                                          <p:spTgt spid="133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7106" name="Rectangle 1028"/>
          <p:cNvSpPr>
            <a:spLocks noGrp="1" noChangeArrowheads="1"/>
          </p:cNvSpPr>
          <p:nvPr>
            <p:ph type="title"/>
          </p:nvPr>
        </p:nvSpPr>
        <p:spPr/>
        <p:txBody>
          <a:bodyPr/>
          <a:lstStyle/>
          <a:p>
            <a:pPr eaLnBrk="1" hangingPunct="1"/>
            <a:r>
              <a:rPr lang="en-US" smtClean="0"/>
              <a:t>Terminology</a:t>
            </a:r>
          </a:p>
        </p:txBody>
      </p:sp>
      <p:sp>
        <p:nvSpPr>
          <p:cNvPr id="69637" name="Rectangle 1029"/>
          <p:cNvSpPr>
            <a:spLocks noGrp="1" noChangeArrowheads="1"/>
          </p:cNvSpPr>
          <p:nvPr>
            <p:ph type="body" idx="1"/>
          </p:nvPr>
        </p:nvSpPr>
        <p:spPr>
          <a:xfrm>
            <a:off x="533400" y="1600200"/>
            <a:ext cx="7772400" cy="4114800"/>
          </a:xfrm>
        </p:spPr>
        <p:txBody>
          <a:bodyPr/>
          <a:lstStyle/>
          <a:p>
            <a:pPr eaLnBrk="1" hangingPunct="1">
              <a:lnSpc>
                <a:spcPct val="90000"/>
              </a:lnSpc>
            </a:pPr>
            <a:r>
              <a:rPr lang="en-US" sz="2600" smtClean="0"/>
              <a:t>Theory: statement that explains the mechanism underlying some natural phenomena. Tends to unite ALL information from a variety of sources into an overall concept. Based on multiple facts, multiple hypotheses. </a:t>
            </a:r>
          </a:p>
          <a:p>
            <a:pPr eaLnBrk="1" hangingPunct="1">
              <a:lnSpc>
                <a:spcPct val="90000"/>
              </a:lnSpc>
            </a:pPr>
            <a:r>
              <a:rPr lang="en-US" sz="2600" smtClean="0"/>
              <a:t>An accepted theory is the CURRENT explanation for phenomena; it is subject to change if a better explanation is found.</a:t>
            </a:r>
          </a:p>
          <a:p>
            <a:pPr lvl="1" eaLnBrk="1" hangingPunct="1">
              <a:lnSpc>
                <a:spcPct val="90000"/>
              </a:lnSpc>
            </a:pPr>
            <a:r>
              <a:rPr lang="en-US" sz="2200" smtClean="0"/>
              <a:t>Outside science, a ‘theory’ is much less certain: a hunch, a guess, an estimate...</a:t>
            </a:r>
          </a:p>
        </p:txBody>
      </p:sp>
      <p:sp>
        <p:nvSpPr>
          <p:cNvPr id="69638" name="AutoShape 1030"/>
          <p:cNvSpPr>
            <a:spLocks noChangeArrowheads="1"/>
          </p:cNvSpPr>
          <p:nvPr/>
        </p:nvSpPr>
        <p:spPr bwMode="auto">
          <a:xfrm>
            <a:off x="7848600" y="381000"/>
            <a:ext cx="838200" cy="7620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box(out)">
                                      <p:cBhvr>
                                        <p:cTn id="7" dur="500"/>
                                        <p:tgtEl>
                                          <p:spTgt spid="696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9637">
                                            <p:txEl>
                                              <p:pRg st="1" end="1"/>
                                            </p:txEl>
                                          </p:spTgt>
                                        </p:tgtEl>
                                        <p:attrNameLst>
                                          <p:attrName>style.visibility</p:attrName>
                                        </p:attrNameLst>
                                      </p:cBhvr>
                                      <p:to>
                                        <p:strVal val="visible"/>
                                      </p:to>
                                    </p:set>
                                    <p:animEffect transition="in" filter="box(out)">
                                      <p:cBhvr>
                                        <p:cTn id="12" dur="500"/>
                                        <p:tgtEl>
                                          <p:spTgt spid="6963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69637">
                                            <p:txEl>
                                              <p:pRg st="2" end="2"/>
                                            </p:txEl>
                                          </p:spTgt>
                                        </p:tgtEl>
                                        <p:attrNameLst>
                                          <p:attrName>style.visibility</p:attrName>
                                        </p:attrNameLst>
                                      </p:cBhvr>
                                      <p:to>
                                        <p:strVal val="visible"/>
                                      </p:to>
                                    </p:set>
                                    <p:animEffect transition="in" filter="box(out)">
                                      <p:cBhvr>
                                        <p:cTn id="15" dur="500"/>
                                        <p:tgtEl>
                                          <p:spTgt spid="69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Terminology</a:t>
            </a:r>
          </a:p>
        </p:txBody>
      </p:sp>
      <p:sp>
        <p:nvSpPr>
          <p:cNvPr id="48133" name="Rectangle 5"/>
          <p:cNvSpPr>
            <a:spLocks noGrp="1" noChangeArrowheads="1"/>
          </p:cNvSpPr>
          <p:nvPr>
            <p:ph type="body" idx="1"/>
          </p:nvPr>
        </p:nvSpPr>
        <p:spPr>
          <a:xfrm>
            <a:off x="533400" y="1752600"/>
            <a:ext cx="7772400" cy="4114800"/>
          </a:xfrm>
        </p:spPr>
        <p:txBody>
          <a:bodyPr/>
          <a:lstStyle/>
          <a:p>
            <a:pPr eaLnBrk="1" hangingPunct="1">
              <a:lnSpc>
                <a:spcPct val="90000"/>
              </a:lnSpc>
            </a:pPr>
            <a:r>
              <a:rPr lang="en-US" sz="2900" smtClean="0"/>
              <a:t>Statistical significance: </a:t>
            </a:r>
          </a:p>
          <a:p>
            <a:pPr lvl="1" eaLnBrk="1" hangingPunct="1">
              <a:lnSpc>
                <a:spcPct val="90000"/>
              </a:lnSpc>
            </a:pPr>
            <a:r>
              <a:rPr lang="en-US" sz="2500" smtClean="0"/>
              <a:t>Are the limited number of observations made by a scientist (maybe limited to 30 or to 3000) true for every single occurrence of this phenomenon? </a:t>
            </a:r>
          </a:p>
          <a:p>
            <a:pPr lvl="1" eaLnBrk="1" hangingPunct="1">
              <a:lnSpc>
                <a:spcPct val="90000"/>
              </a:lnSpc>
            </a:pPr>
            <a:r>
              <a:rPr lang="en-US" sz="2500" smtClean="0"/>
              <a:t>Can the data be generalized so that they are true in the majority of instances? </a:t>
            </a:r>
          </a:p>
          <a:p>
            <a:pPr lvl="1" eaLnBrk="1" hangingPunct="1">
              <a:lnSpc>
                <a:spcPct val="90000"/>
              </a:lnSpc>
            </a:pPr>
            <a:r>
              <a:rPr lang="en-US" sz="2500" smtClean="0"/>
              <a:t>If so, they are statistically significant.</a:t>
            </a:r>
          </a:p>
          <a:p>
            <a:pPr lvl="1" eaLnBrk="1" hangingPunct="1">
              <a:lnSpc>
                <a:spcPct val="90000"/>
              </a:lnSpc>
            </a:pPr>
            <a:r>
              <a:rPr lang="en-US" sz="2500" smtClean="0"/>
              <a:t>Confidence intervals are generally set at 95% - the observation will be true 95% of the time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box(out)">
                                      <p:cBhvr>
                                        <p:cTn id="7" dur="500"/>
                                        <p:tgtEl>
                                          <p:spTgt spid="4813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8133">
                                            <p:txEl>
                                              <p:pRg st="1" end="1"/>
                                            </p:txEl>
                                          </p:spTgt>
                                        </p:tgtEl>
                                        <p:attrNameLst>
                                          <p:attrName>style.visibility</p:attrName>
                                        </p:attrNameLst>
                                      </p:cBhvr>
                                      <p:to>
                                        <p:strVal val="visible"/>
                                      </p:to>
                                    </p:set>
                                    <p:animEffect transition="in" filter="box(out)">
                                      <p:cBhvr>
                                        <p:cTn id="10" dur="500"/>
                                        <p:tgtEl>
                                          <p:spTgt spid="48133">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8133">
                                            <p:txEl>
                                              <p:pRg st="2" end="2"/>
                                            </p:txEl>
                                          </p:spTgt>
                                        </p:tgtEl>
                                        <p:attrNameLst>
                                          <p:attrName>style.visibility</p:attrName>
                                        </p:attrNameLst>
                                      </p:cBhvr>
                                      <p:to>
                                        <p:strVal val="visible"/>
                                      </p:to>
                                    </p:set>
                                    <p:animEffect transition="in" filter="box(out)">
                                      <p:cBhvr>
                                        <p:cTn id="13" dur="500"/>
                                        <p:tgtEl>
                                          <p:spTgt spid="48133">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48133">
                                            <p:txEl>
                                              <p:pRg st="3" end="3"/>
                                            </p:txEl>
                                          </p:spTgt>
                                        </p:tgtEl>
                                        <p:attrNameLst>
                                          <p:attrName>style.visibility</p:attrName>
                                        </p:attrNameLst>
                                      </p:cBhvr>
                                      <p:to>
                                        <p:strVal val="visible"/>
                                      </p:to>
                                    </p:set>
                                    <p:animEffect transition="in" filter="box(out)">
                                      <p:cBhvr>
                                        <p:cTn id="16" dur="500"/>
                                        <p:tgtEl>
                                          <p:spTgt spid="48133">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48133">
                                            <p:txEl>
                                              <p:pRg st="4" end="4"/>
                                            </p:txEl>
                                          </p:spTgt>
                                        </p:tgtEl>
                                        <p:attrNameLst>
                                          <p:attrName>style.visibility</p:attrName>
                                        </p:attrNameLst>
                                      </p:cBhvr>
                                      <p:to>
                                        <p:strVal val="visible"/>
                                      </p:to>
                                    </p:set>
                                    <p:animEffect transition="in" filter="box(out)">
                                      <p:cBhvr>
                                        <p:cTn id="19" dur="500"/>
                                        <p:tgtEl>
                                          <p:spTgt spid="48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en-US" smtClean="0"/>
              <a:t>Terminology</a:t>
            </a:r>
          </a:p>
        </p:txBody>
      </p:sp>
      <p:sp>
        <p:nvSpPr>
          <p:cNvPr id="58373" name="Rectangle 5"/>
          <p:cNvSpPr>
            <a:spLocks noGrp="1" noChangeArrowheads="1"/>
          </p:cNvSpPr>
          <p:nvPr>
            <p:ph type="body" idx="1"/>
          </p:nvPr>
        </p:nvSpPr>
        <p:spPr>
          <a:xfrm>
            <a:off x="533400" y="1524000"/>
            <a:ext cx="8153400" cy="4114800"/>
          </a:xfrm>
        </p:spPr>
        <p:txBody>
          <a:bodyPr/>
          <a:lstStyle/>
          <a:p>
            <a:pPr eaLnBrk="1" hangingPunct="1"/>
            <a:r>
              <a:rPr lang="en-US" sz="2500" smtClean="0"/>
              <a:t>Induction: process of reasoning from the particular to the general</a:t>
            </a:r>
          </a:p>
          <a:p>
            <a:pPr eaLnBrk="1" hangingPunct="1"/>
            <a:r>
              <a:rPr lang="en-US" sz="2500" smtClean="0"/>
              <a:t>Deduction: process of reasoning from the general to the specific</a:t>
            </a:r>
          </a:p>
          <a:p>
            <a:pPr eaLnBrk="1" hangingPunct="1"/>
            <a:r>
              <a:rPr lang="en-US" sz="2500" smtClean="0"/>
              <a:t>By induction (observation of events) and deduction (using known principles), new hypotheses are formulated. These are tested; as the results of tests satisfy the conditions of the hypotheses, laws are arrived at - by induction. From these laws future results may be determined by deduction.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Effect transition="in" filter="box(out)">
                                      <p:cBhvr>
                                        <p:cTn id="7" dur="500"/>
                                        <p:tgtEl>
                                          <p:spTgt spid="583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3">
                                            <p:txEl>
                                              <p:pRg st="1" end="1"/>
                                            </p:txEl>
                                          </p:spTgt>
                                        </p:tgtEl>
                                        <p:attrNameLst>
                                          <p:attrName>style.visibility</p:attrName>
                                        </p:attrNameLst>
                                      </p:cBhvr>
                                      <p:to>
                                        <p:strVal val="visible"/>
                                      </p:to>
                                    </p:set>
                                    <p:animEffect transition="in" filter="box(out)">
                                      <p:cBhvr>
                                        <p:cTn id="12" dur="500"/>
                                        <p:tgtEl>
                                          <p:spTgt spid="583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3">
                                            <p:txEl>
                                              <p:pRg st="2" end="2"/>
                                            </p:txEl>
                                          </p:spTgt>
                                        </p:tgtEl>
                                        <p:attrNameLst>
                                          <p:attrName>style.visibility</p:attrName>
                                        </p:attrNameLst>
                                      </p:cBhvr>
                                      <p:to>
                                        <p:strVal val="visible"/>
                                      </p:to>
                                    </p:set>
                                    <p:animEffect transition="in" filter="box(out)">
                                      <p:cBhvr>
                                        <p:cTn id="17" dur="500"/>
                                        <p:tgtEl>
                                          <p:spTgt spid="583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0178" name="Rectangle 1028"/>
          <p:cNvSpPr>
            <a:spLocks noGrp="1" noChangeArrowheads="1"/>
          </p:cNvSpPr>
          <p:nvPr>
            <p:ph type="title"/>
          </p:nvPr>
        </p:nvSpPr>
        <p:spPr/>
        <p:txBody>
          <a:bodyPr/>
          <a:lstStyle/>
          <a:p>
            <a:pPr eaLnBrk="1" hangingPunct="1"/>
            <a:r>
              <a:rPr lang="en-US" smtClean="0"/>
              <a:t>Terminology</a:t>
            </a:r>
          </a:p>
        </p:txBody>
      </p:sp>
      <p:sp>
        <p:nvSpPr>
          <p:cNvPr id="74757" name="Rectangle 1029"/>
          <p:cNvSpPr>
            <a:spLocks noGrp="1" noChangeArrowheads="1"/>
          </p:cNvSpPr>
          <p:nvPr>
            <p:ph type="body" idx="1"/>
          </p:nvPr>
        </p:nvSpPr>
        <p:spPr>
          <a:xfrm>
            <a:off x="533400" y="1676400"/>
            <a:ext cx="8001000" cy="4114800"/>
          </a:xfrm>
        </p:spPr>
        <p:txBody>
          <a:bodyPr/>
          <a:lstStyle/>
          <a:p>
            <a:pPr eaLnBrk="1" hangingPunct="1"/>
            <a:r>
              <a:rPr lang="en-US" sz="2600" smtClean="0"/>
              <a:t>Empiricism: a belief that all ideas are derived from experience; therefore, knowledge of the physical world can be nothing more than a generalization from particular instances and can never reach more than a high degree of probability (www.encyclopedia.com)</a:t>
            </a:r>
          </a:p>
          <a:p>
            <a:pPr eaLnBrk="1" hangingPunct="1"/>
            <a:r>
              <a:rPr lang="en-US" sz="2600" smtClean="0"/>
              <a:t>Rationalism: a theory that holds that reason alone, unaided by experience, can arrive at basic truth regarding the world (www.encyclopedia.com)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ox(out)">
                                      <p:cBhvr>
                                        <p:cTn id="7" dur="500"/>
                                        <p:tgtEl>
                                          <p:spTgt spid="747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ox(out)">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en-US" smtClean="0"/>
              <a:t>Terminology</a:t>
            </a:r>
          </a:p>
        </p:txBody>
      </p:sp>
      <p:sp>
        <p:nvSpPr>
          <p:cNvPr id="75783" name="Rectangle 7"/>
          <p:cNvSpPr>
            <a:spLocks noGrp="1" noChangeArrowheads="1"/>
          </p:cNvSpPr>
          <p:nvPr>
            <p:ph type="body" idx="1"/>
          </p:nvPr>
        </p:nvSpPr>
        <p:spPr>
          <a:xfrm>
            <a:off x="533400" y="2133600"/>
            <a:ext cx="7315200" cy="4114800"/>
          </a:xfrm>
        </p:spPr>
        <p:txBody>
          <a:bodyPr/>
          <a:lstStyle/>
          <a:p>
            <a:pPr eaLnBrk="1" hangingPunct="1">
              <a:lnSpc>
                <a:spcPct val="90000"/>
              </a:lnSpc>
            </a:pPr>
            <a:r>
              <a:rPr lang="en-US" sz="2600" smtClean="0"/>
              <a:t>Bias: A preference or an inclination that inhibits impartial judgment, favoring one outcome over another. May take the form of a systematic statistical or testing error</a:t>
            </a:r>
          </a:p>
          <a:p>
            <a:pPr eaLnBrk="1" hangingPunct="1">
              <a:lnSpc>
                <a:spcPct val="90000"/>
              </a:lnSpc>
            </a:pPr>
            <a:r>
              <a:rPr lang="en-US" sz="2600" smtClean="0"/>
              <a:t>Plagiarism: the act of taking someone else’s words, ideas or writing, and presenting them as your own</a:t>
            </a:r>
          </a:p>
          <a:p>
            <a:pPr eaLnBrk="1" hangingPunct="1">
              <a:lnSpc>
                <a:spcPct val="90000"/>
              </a:lnSpc>
            </a:pPr>
            <a:r>
              <a:rPr lang="en-US" sz="2600" smtClean="0"/>
              <a:t>Reference, citation: quotation or recognition of an authority on a subject, usually someone who has done previous research in this field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83">
                                            <p:txEl>
                                              <p:pRg st="0" end="0"/>
                                            </p:txEl>
                                          </p:spTgt>
                                        </p:tgtEl>
                                        <p:attrNameLst>
                                          <p:attrName>style.visibility</p:attrName>
                                        </p:attrNameLst>
                                      </p:cBhvr>
                                      <p:to>
                                        <p:strVal val="visible"/>
                                      </p:to>
                                    </p:set>
                                    <p:animEffect transition="in" filter="box(out)">
                                      <p:cBhvr>
                                        <p:cTn id="7" dur="500"/>
                                        <p:tgtEl>
                                          <p:spTgt spid="757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5783">
                                            <p:txEl>
                                              <p:pRg st="1" end="1"/>
                                            </p:txEl>
                                          </p:spTgt>
                                        </p:tgtEl>
                                        <p:attrNameLst>
                                          <p:attrName>style.visibility</p:attrName>
                                        </p:attrNameLst>
                                      </p:cBhvr>
                                      <p:to>
                                        <p:strVal val="visible"/>
                                      </p:to>
                                    </p:set>
                                    <p:animEffect transition="in" filter="box(out)">
                                      <p:cBhvr>
                                        <p:cTn id="12" dur="500"/>
                                        <p:tgtEl>
                                          <p:spTgt spid="757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5783">
                                            <p:txEl>
                                              <p:pRg st="2" end="2"/>
                                            </p:txEl>
                                          </p:spTgt>
                                        </p:tgtEl>
                                        <p:attrNameLst>
                                          <p:attrName>style.visibility</p:attrName>
                                        </p:attrNameLst>
                                      </p:cBhvr>
                                      <p:to>
                                        <p:strVal val="visible"/>
                                      </p:to>
                                    </p:set>
                                    <p:animEffect transition="in" filter="box(out)">
                                      <p:cBhvr>
                                        <p:cTn id="17" dur="500"/>
                                        <p:tgtEl>
                                          <p:spTgt spid="757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mtClean="0"/>
              <a:t>Terminology</a:t>
            </a:r>
          </a:p>
        </p:txBody>
      </p:sp>
      <p:sp>
        <p:nvSpPr>
          <p:cNvPr id="68613" name="Rectangle 5"/>
          <p:cNvSpPr>
            <a:spLocks noGrp="1" noChangeArrowheads="1"/>
          </p:cNvSpPr>
          <p:nvPr>
            <p:ph type="body" idx="1"/>
          </p:nvPr>
        </p:nvSpPr>
        <p:spPr>
          <a:xfrm>
            <a:off x="1371600" y="2133600"/>
            <a:ext cx="7772400" cy="4114800"/>
          </a:xfrm>
        </p:spPr>
        <p:txBody>
          <a:bodyPr/>
          <a:lstStyle/>
          <a:p>
            <a:pPr eaLnBrk="1" hangingPunct="1"/>
            <a:r>
              <a:rPr lang="en-US" sz="2600" smtClean="0"/>
              <a:t>Paradigm: A set of assumptions, concepts, values, and practices that constitutes a way of viewing reality for the community that shares them, especially in an intellectual discipline (www.dictionary.com)</a:t>
            </a:r>
          </a:p>
          <a:p>
            <a:pPr eaLnBrk="1" hangingPunct="1"/>
            <a:r>
              <a:rPr lang="en-US" sz="2600" smtClean="0"/>
              <a:t>Research: Scholarly or scientific investigation or inquiry; close, careful study (www.dictionary.com)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Effect transition="in" filter="box(out)">
                                      <p:cBhvr>
                                        <p:cTn id="7" dur="500"/>
                                        <p:tgtEl>
                                          <p:spTgt spid="686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613">
                                            <p:txEl>
                                              <p:pRg st="1" end="1"/>
                                            </p:txEl>
                                          </p:spTgt>
                                        </p:tgtEl>
                                        <p:attrNameLst>
                                          <p:attrName>style.visibility</p:attrName>
                                        </p:attrNameLst>
                                      </p:cBhvr>
                                      <p:to>
                                        <p:strVal val="visible"/>
                                      </p:to>
                                    </p:set>
                                    <p:animEffect transition="in" filter="box(out)">
                                      <p:cBhvr>
                                        <p:cTn id="12" dur="500"/>
                                        <p:tgtEl>
                                          <p:spTgt spid="686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smtClean="0"/>
              <a:t>Sources and references</a:t>
            </a:r>
          </a:p>
        </p:txBody>
      </p:sp>
      <p:sp>
        <p:nvSpPr>
          <p:cNvPr id="51205" name="Rectangle 5"/>
          <p:cNvSpPr>
            <a:spLocks noGrp="1" noChangeArrowheads="1"/>
          </p:cNvSpPr>
          <p:nvPr>
            <p:ph type="body" idx="1"/>
          </p:nvPr>
        </p:nvSpPr>
        <p:spPr>
          <a:xfrm>
            <a:off x="533400" y="2133600"/>
            <a:ext cx="7239000" cy="4114800"/>
          </a:xfrm>
        </p:spPr>
        <p:txBody>
          <a:bodyPr/>
          <a:lstStyle/>
          <a:p>
            <a:pPr eaLnBrk="1" hangingPunct="1">
              <a:lnSpc>
                <a:spcPct val="90000"/>
              </a:lnSpc>
            </a:pPr>
            <a:r>
              <a:rPr lang="en-US" sz="2500" smtClean="0"/>
              <a:t>For more  on ‘What is Science?’ go to</a:t>
            </a:r>
          </a:p>
          <a:p>
            <a:pPr eaLnBrk="1" hangingPunct="1">
              <a:lnSpc>
                <a:spcPct val="90000"/>
              </a:lnSpc>
            </a:pPr>
            <a:r>
              <a:rPr lang="en-US" sz="2500" smtClean="0"/>
              <a:t>http://www.gly.uga.edu/railsback/railsback_1122science1.html (Railsback 2000)</a:t>
            </a:r>
          </a:p>
          <a:p>
            <a:pPr eaLnBrk="1" hangingPunct="1">
              <a:lnSpc>
                <a:spcPct val="90000"/>
              </a:lnSpc>
            </a:pPr>
            <a:r>
              <a:rPr lang="en-US" sz="2500" smtClean="0"/>
              <a:t>http://acept.la.asu.edu/courses/phs110/course_info/class_notes/defn_science/defn_science.html</a:t>
            </a:r>
          </a:p>
          <a:p>
            <a:pPr eaLnBrk="1" hangingPunct="1">
              <a:lnSpc>
                <a:spcPct val="90000"/>
              </a:lnSpc>
            </a:pPr>
            <a:r>
              <a:rPr lang="en-US" sz="2500" smtClean="0"/>
              <a:t>http://www.eas.slu.edu/People/CJAmmon/HTML/Classes/PhysicalGeology/Notes/WhatIsScience/P01.html</a:t>
            </a:r>
          </a:p>
          <a:p>
            <a:pPr eaLnBrk="1" hangingPunct="1">
              <a:lnSpc>
                <a:spcPct val="90000"/>
              </a:lnSpc>
            </a:pPr>
            <a:r>
              <a:rPr lang="en-US" sz="2500" smtClean="0"/>
              <a:t>http://www2.gasou.edu/geol/1.2TOC.html</a:t>
            </a:r>
          </a:p>
          <a:p>
            <a:pPr eaLnBrk="1" hangingPunct="1">
              <a:lnSpc>
                <a:spcPct val="90000"/>
              </a:lnSpc>
            </a:pPr>
            <a:r>
              <a:rPr lang="en-US" sz="2500" smtClean="0"/>
              <a:t>http://www.ucmp.berkeley.edu/people/jlipps/science.html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box(out)">
                                      <p:cBhvr>
                                        <p:cTn id="7" dur="5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box(out)">
                                      <p:cBhvr>
                                        <p:cTn id="12" dur="5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box(out)">
                                      <p:cBhvr>
                                        <p:cTn id="17" dur="500"/>
                                        <p:tgtEl>
                                          <p:spTgt spid="512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animEffect transition="in" filter="box(out)">
                                      <p:cBhvr>
                                        <p:cTn id="22" dur="500"/>
                                        <p:tgtEl>
                                          <p:spTgt spid="512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05">
                                            <p:txEl>
                                              <p:pRg st="4" end="4"/>
                                            </p:txEl>
                                          </p:spTgt>
                                        </p:tgtEl>
                                        <p:attrNameLst>
                                          <p:attrName>style.visibility</p:attrName>
                                        </p:attrNameLst>
                                      </p:cBhvr>
                                      <p:to>
                                        <p:strVal val="visible"/>
                                      </p:to>
                                    </p:set>
                                    <p:animEffect transition="in" filter="box(out)">
                                      <p:cBhvr>
                                        <p:cTn id="27" dur="500"/>
                                        <p:tgtEl>
                                          <p:spTgt spid="5120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205">
                                            <p:txEl>
                                              <p:pRg st="5" end="5"/>
                                            </p:txEl>
                                          </p:spTgt>
                                        </p:tgtEl>
                                        <p:attrNameLst>
                                          <p:attrName>style.visibility</p:attrName>
                                        </p:attrNameLst>
                                      </p:cBhvr>
                                      <p:to>
                                        <p:strVal val="visible"/>
                                      </p:to>
                                    </p:set>
                                    <p:animEffect transition="in" filter="box(out)">
                                      <p:cBhvr>
                                        <p:cTn id="32" dur="500"/>
                                        <p:tgtEl>
                                          <p:spTgt spid="512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r>
              <a:rPr lang="en-US" smtClean="0"/>
              <a:t>Sources and references</a:t>
            </a:r>
          </a:p>
        </p:txBody>
      </p:sp>
      <p:sp>
        <p:nvSpPr>
          <p:cNvPr id="53254" name="Rectangle 6"/>
          <p:cNvSpPr>
            <a:spLocks noGrp="1" noChangeArrowheads="1"/>
          </p:cNvSpPr>
          <p:nvPr>
            <p:ph type="body" idx="1"/>
          </p:nvPr>
        </p:nvSpPr>
        <p:spPr>
          <a:xfrm>
            <a:off x="533400" y="1676400"/>
            <a:ext cx="7924800" cy="4114800"/>
          </a:xfrm>
        </p:spPr>
        <p:txBody>
          <a:bodyPr/>
          <a:lstStyle/>
          <a:p>
            <a:pPr eaLnBrk="1" hangingPunct="1">
              <a:lnSpc>
                <a:spcPct val="90000"/>
              </a:lnSpc>
            </a:pPr>
            <a:r>
              <a:rPr lang="en-US" sz="2800" smtClean="0"/>
              <a:t>For details on science vs. religion, see</a:t>
            </a:r>
          </a:p>
          <a:p>
            <a:pPr eaLnBrk="1" hangingPunct="1">
              <a:lnSpc>
                <a:spcPct val="90000"/>
              </a:lnSpc>
            </a:pPr>
            <a:r>
              <a:rPr lang="en-US" sz="2800" smtClean="0"/>
              <a:t>http://www.theharbinger.org/articles/rel_sci/gottlieb.html (Gottlieb 1997)</a:t>
            </a:r>
          </a:p>
          <a:p>
            <a:pPr eaLnBrk="1" hangingPunct="1">
              <a:lnSpc>
                <a:spcPct val="90000"/>
              </a:lnSpc>
            </a:pPr>
            <a:r>
              <a:rPr lang="en-US" sz="2800" smtClean="0"/>
              <a:t>For common errors in describing scientific principles</a:t>
            </a:r>
          </a:p>
          <a:p>
            <a:pPr eaLnBrk="1" hangingPunct="1">
              <a:lnSpc>
                <a:spcPct val="90000"/>
              </a:lnSpc>
            </a:pPr>
            <a:r>
              <a:rPr lang="en-US" sz="2800" smtClean="0"/>
              <a:t>http://www.ems.psu.edu/~fraser/BadScience.html</a:t>
            </a:r>
          </a:p>
          <a:p>
            <a:pPr eaLnBrk="1" hangingPunct="1">
              <a:lnSpc>
                <a:spcPct val="90000"/>
              </a:lnSpc>
            </a:pPr>
            <a:r>
              <a:rPr lang="en-US" sz="2800" smtClean="0"/>
              <a:t>For info on multiple working hypotheses</a:t>
            </a:r>
          </a:p>
          <a:p>
            <a:pPr eaLnBrk="1" hangingPunct="1">
              <a:lnSpc>
                <a:spcPct val="90000"/>
              </a:lnSpc>
            </a:pPr>
            <a:r>
              <a:rPr lang="en-US" sz="2800" smtClean="0"/>
              <a:t>http://www.gly.uga.edu/railsback/railsback_chamberlin.html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Effect transition="in" filter="box(out)">
                                      <p:cBhvr>
                                        <p:cTn id="7" dur="500"/>
                                        <p:tgtEl>
                                          <p:spTgt spid="532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4">
                                            <p:txEl>
                                              <p:pRg st="1" end="1"/>
                                            </p:txEl>
                                          </p:spTgt>
                                        </p:tgtEl>
                                        <p:attrNameLst>
                                          <p:attrName>style.visibility</p:attrName>
                                        </p:attrNameLst>
                                      </p:cBhvr>
                                      <p:to>
                                        <p:strVal val="visible"/>
                                      </p:to>
                                    </p:set>
                                    <p:animEffect transition="in" filter="box(out)">
                                      <p:cBhvr>
                                        <p:cTn id="12" dur="500"/>
                                        <p:tgtEl>
                                          <p:spTgt spid="532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4">
                                            <p:txEl>
                                              <p:pRg st="2" end="2"/>
                                            </p:txEl>
                                          </p:spTgt>
                                        </p:tgtEl>
                                        <p:attrNameLst>
                                          <p:attrName>style.visibility</p:attrName>
                                        </p:attrNameLst>
                                      </p:cBhvr>
                                      <p:to>
                                        <p:strVal val="visible"/>
                                      </p:to>
                                    </p:set>
                                    <p:animEffect transition="in" filter="box(out)">
                                      <p:cBhvr>
                                        <p:cTn id="17" dur="500"/>
                                        <p:tgtEl>
                                          <p:spTgt spid="532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4">
                                            <p:txEl>
                                              <p:pRg st="3" end="3"/>
                                            </p:txEl>
                                          </p:spTgt>
                                        </p:tgtEl>
                                        <p:attrNameLst>
                                          <p:attrName>style.visibility</p:attrName>
                                        </p:attrNameLst>
                                      </p:cBhvr>
                                      <p:to>
                                        <p:strVal val="visible"/>
                                      </p:to>
                                    </p:set>
                                    <p:animEffect transition="in" filter="box(out)">
                                      <p:cBhvr>
                                        <p:cTn id="22" dur="500"/>
                                        <p:tgtEl>
                                          <p:spTgt spid="532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4">
                                            <p:txEl>
                                              <p:pRg st="4" end="4"/>
                                            </p:txEl>
                                          </p:spTgt>
                                        </p:tgtEl>
                                        <p:attrNameLst>
                                          <p:attrName>style.visibility</p:attrName>
                                        </p:attrNameLst>
                                      </p:cBhvr>
                                      <p:to>
                                        <p:strVal val="visible"/>
                                      </p:to>
                                    </p:set>
                                    <p:animEffect transition="in" filter="box(out)">
                                      <p:cBhvr>
                                        <p:cTn id="27" dur="500"/>
                                        <p:tgtEl>
                                          <p:spTgt spid="532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3254">
                                            <p:txEl>
                                              <p:pRg st="5" end="5"/>
                                            </p:txEl>
                                          </p:spTgt>
                                        </p:tgtEl>
                                        <p:attrNameLst>
                                          <p:attrName>style.visibility</p:attrName>
                                        </p:attrNameLst>
                                      </p:cBhvr>
                                      <p:to>
                                        <p:strVal val="visible"/>
                                      </p:to>
                                    </p:set>
                                    <p:animEffect transition="in" filter="box(out)">
                                      <p:cBhvr>
                                        <p:cTn id="32" dur="500"/>
                                        <p:tgtEl>
                                          <p:spTgt spid="532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mtClean="0"/>
              <a:t>So what is SCIENCE?</a:t>
            </a:r>
          </a:p>
        </p:txBody>
      </p:sp>
      <p:sp>
        <p:nvSpPr>
          <p:cNvPr id="4101" name="Rectangle 5"/>
          <p:cNvSpPr>
            <a:spLocks noGrp="1" noChangeArrowheads="1"/>
          </p:cNvSpPr>
          <p:nvPr>
            <p:ph type="body" idx="1"/>
          </p:nvPr>
        </p:nvSpPr>
        <p:spPr>
          <a:xfrm>
            <a:off x="533400" y="1905000"/>
            <a:ext cx="7772400" cy="4114800"/>
          </a:xfrm>
        </p:spPr>
        <p:txBody>
          <a:bodyPr/>
          <a:lstStyle/>
          <a:p>
            <a:pPr eaLnBrk="1" hangingPunct="1"/>
            <a:r>
              <a:rPr lang="en-US" sz="3000" smtClean="0"/>
              <a:t>A body of knowledge and a method?</a:t>
            </a:r>
          </a:p>
          <a:p>
            <a:pPr eaLnBrk="1" hangingPunct="1"/>
            <a:r>
              <a:rPr lang="en-US" sz="3000" smtClean="0"/>
              <a:t>An activity and the results of that activity?</a:t>
            </a:r>
          </a:p>
          <a:p>
            <a:pPr eaLnBrk="1" hangingPunct="1"/>
            <a:r>
              <a:rPr lang="en-US" sz="3000" smtClean="0"/>
              <a:t>An attempt to understand the natural world, based on observation and experimentation? </a:t>
            </a:r>
          </a:p>
          <a:p>
            <a:pPr eaLnBrk="1" hangingPunct="1"/>
            <a:r>
              <a:rPr lang="en-US" sz="3000" smtClean="0"/>
              <a:t>Something difficult to get a really good handle 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out)">
                                      <p:cBhvr>
                                        <p:cTn id="7" dur="500"/>
                                        <p:tgtEl>
                                          <p:spTgt spid="41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out)">
                                      <p:cBhvr>
                                        <p:cTn id="12" dur="500"/>
                                        <p:tgtEl>
                                          <p:spTgt spid="41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01">
                                            <p:txEl>
                                              <p:pRg st="2" end="2"/>
                                            </p:txEl>
                                          </p:spTgt>
                                        </p:tgtEl>
                                        <p:attrNameLst>
                                          <p:attrName>style.visibility</p:attrName>
                                        </p:attrNameLst>
                                      </p:cBhvr>
                                      <p:to>
                                        <p:strVal val="visible"/>
                                      </p:to>
                                    </p:set>
                                    <p:animEffect transition="in" filter="box(out)">
                                      <p:cBhvr>
                                        <p:cTn id="17" dur="500"/>
                                        <p:tgtEl>
                                          <p:spTgt spid="41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01">
                                            <p:txEl>
                                              <p:pRg st="3" end="3"/>
                                            </p:txEl>
                                          </p:spTgt>
                                        </p:tgtEl>
                                        <p:attrNameLst>
                                          <p:attrName>style.visibility</p:attrName>
                                        </p:attrNameLst>
                                      </p:cBhvr>
                                      <p:to>
                                        <p:strVal val="visible"/>
                                      </p:to>
                                    </p:set>
                                    <p:animEffect transition="in" filter="box(out)">
                                      <p:cBhvr>
                                        <p:cTn id="22" dur="500"/>
                                        <p:tgtEl>
                                          <p:spTgt spid="4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52400" y="609600"/>
            <a:ext cx="7772400" cy="1143000"/>
          </a:xfrm>
        </p:spPr>
        <p:txBody>
          <a:bodyPr/>
          <a:lstStyle/>
          <a:p>
            <a:pPr eaLnBrk="1" hangingPunct="1"/>
            <a:r>
              <a:rPr lang="en-US" smtClean="0"/>
              <a:t>Outline of this presentation</a:t>
            </a:r>
          </a:p>
        </p:txBody>
      </p:sp>
      <p:sp>
        <p:nvSpPr>
          <p:cNvPr id="24582" name="Rectangle 6"/>
          <p:cNvSpPr>
            <a:spLocks noGrp="1" noChangeArrowheads="1"/>
          </p:cNvSpPr>
          <p:nvPr>
            <p:ph type="body" idx="1"/>
          </p:nvPr>
        </p:nvSpPr>
        <p:spPr>
          <a:xfrm>
            <a:off x="533400" y="1828800"/>
            <a:ext cx="7772400" cy="4800600"/>
          </a:xfrm>
        </p:spPr>
        <p:txBody>
          <a:bodyPr/>
          <a:lstStyle/>
          <a:p>
            <a:pPr eaLnBrk="1" hangingPunct="1"/>
            <a:r>
              <a:rPr lang="en-US" sz="2800" smtClean="0"/>
              <a:t>What are scientists?</a:t>
            </a:r>
          </a:p>
          <a:p>
            <a:pPr eaLnBrk="1" hangingPunct="1"/>
            <a:r>
              <a:rPr lang="en-US" sz="2800" smtClean="0"/>
              <a:t>Why do scientists do science?</a:t>
            </a:r>
          </a:p>
          <a:p>
            <a:pPr eaLnBrk="1" hangingPunct="1"/>
            <a:r>
              <a:rPr lang="en-US" sz="2800" smtClean="0"/>
              <a:t>Science &amp; ‘change’</a:t>
            </a:r>
          </a:p>
          <a:p>
            <a:pPr eaLnBrk="1" hangingPunct="1"/>
            <a:r>
              <a:rPr lang="en-US" sz="2800" smtClean="0"/>
              <a:t>What science is not...</a:t>
            </a:r>
          </a:p>
          <a:p>
            <a:pPr eaLnBrk="1" hangingPunct="1"/>
            <a:r>
              <a:rPr lang="en-US" sz="2800" smtClean="0"/>
              <a:t>The scientific method, step by step</a:t>
            </a:r>
          </a:p>
          <a:p>
            <a:pPr lvl="1" eaLnBrk="1" hangingPunct="1"/>
            <a:r>
              <a:rPr lang="en-US" sz="2400" smtClean="0"/>
              <a:t>Benefits of the scientific method</a:t>
            </a:r>
          </a:p>
          <a:p>
            <a:pPr lvl="1" eaLnBrk="1" hangingPunct="1"/>
            <a:r>
              <a:rPr lang="en-US" sz="2400" smtClean="0"/>
              <a:t>‘good’ v.s. ‘bad’ methodology</a:t>
            </a:r>
          </a:p>
          <a:p>
            <a:pPr eaLnBrk="1" hangingPunct="1"/>
            <a:r>
              <a:rPr lang="en-US" sz="2800" smtClean="0"/>
              <a:t>The importance of science today</a:t>
            </a:r>
          </a:p>
          <a:p>
            <a:pPr eaLnBrk="1" hangingPunct="1"/>
            <a:r>
              <a:rPr lang="en-US" sz="2800" smtClean="0"/>
              <a:t>Definitions of terms used by scientists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box(out)">
                                      <p:cBhvr>
                                        <p:cTn id="7" dur="500"/>
                                        <p:tgtEl>
                                          <p:spTgt spid="24582">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animEffect transition="in" filter="box(out)">
                                      <p:cBhvr>
                                        <p:cTn id="11" dur="500"/>
                                        <p:tgtEl>
                                          <p:spTgt spid="24582">
                                            <p:txEl>
                                              <p:pRg st="1" end="1"/>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animEffect transition="in" filter="box(out)">
                                      <p:cBhvr>
                                        <p:cTn id="15" dur="500"/>
                                        <p:tgtEl>
                                          <p:spTgt spid="24582">
                                            <p:txEl>
                                              <p:pRg st="2" end="2"/>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animEffect transition="in" filter="box(out)">
                                      <p:cBhvr>
                                        <p:cTn id="19" dur="500"/>
                                        <p:tgtEl>
                                          <p:spTgt spid="24582">
                                            <p:txEl>
                                              <p:pRg st="3" end="3"/>
                                            </p:txEl>
                                          </p:spTgt>
                                        </p:tgtEl>
                                      </p:cBhvr>
                                    </p:animEffect>
                                  </p:childTnLst>
                                </p:cTn>
                              </p:par>
                            </p:childTnLst>
                          </p:cTn>
                        </p:par>
                        <p:par>
                          <p:cTn id="20" fill="hold" nodeType="after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animEffect transition="in" filter="box(out)">
                                      <p:cBhvr>
                                        <p:cTn id="23" dur="500"/>
                                        <p:tgtEl>
                                          <p:spTgt spid="24582">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24582">
                                            <p:txEl>
                                              <p:pRg st="5" end="5"/>
                                            </p:txEl>
                                          </p:spTgt>
                                        </p:tgtEl>
                                        <p:attrNameLst>
                                          <p:attrName>style.visibility</p:attrName>
                                        </p:attrNameLst>
                                      </p:cBhvr>
                                      <p:to>
                                        <p:strVal val="visible"/>
                                      </p:to>
                                    </p:set>
                                    <p:animEffect transition="in" filter="box(out)">
                                      <p:cBhvr>
                                        <p:cTn id="26" dur="500"/>
                                        <p:tgtEl>
                                          <p:spTgt spid="24582">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24582">
                                            <p:txEl>
                                              <p:pRg st="6" end="6"/>
                                            </p:txEl>
                                          </p:spTgt>
                                        </p:tgtEl>
                                        <p:attrNameLst>
                                          <p:attrName>style.visibility</p:attrName>
                                        </p:attrNameLst>
                                      </p:cBhvr>
                                      <p:to>
                                        <p:strVal val="visible"/>
                                      </p:to>
                                    </p:set>
                                    <p:animEffect transition="in" filter="box(out)">
                                      <p:cBhvr>
                                        <p:cTn id="29" dur="500"/>
                                        <p:tgtEl>
                                          <p:spTgt spid="24582">
                                            <p:txEl>
                                              <p:pRg st="6" end="6"/>
                                            </p:txEl>
                                          </p:spTgt>
                                        </p:tgtEl>
                                      </p:cBhvr>
                                    </p:animEffect>
                                  </p:childTnLst>
                                </p:cTn>
                              </p:par>
                            </p:childTnLst>
                          </p:cTn>
                        </p:par>
                        <p:par>
                          <p:cTn id="30" fill="hold" nodeType="afterGroup">
                            <p:stCondLst>
                              <p:cond delay="2500"/>
                            </p:stCondLst>
                            <p:childTnLst>
                              <p:par>
                                <p:cTn id="31" presetID="4" presetClass="entr" presetSubtype="32" fill="hold" grpId="0" nodeType="afterEffect">
                                  <p:stCondLst>
                                    <p:cond delay="0"/>
                                  </p:stCondLst>
                                  <p:childTnLst>
                                    <p:set>
                                      <p:cBhvr>
                                        <p:cTn id="32" dur="1" fill="hold">
                                          <p:stCondLst>
                                            <p:cond delay="0"/>
                                          </p:stCondLst>
                                        </p:cTn>
                                        <p:tgtEl>
                                          <p:spTgt spid="24582">
                                            <p:txEl>
                                              <p:pRg st="7" end="7"/>
                                            </p:txEl>
                                          </p:spTgt>
                                        </p:tgtEl>
                                        <p:attrNameLst>
                                          <p:attrName>style.visibility</p:attrName>
                                        </p:attrNameLst>
                                      </p:cBhvr>
                                      <p:to>
                                        <p:strVal val="visible"/>
                                      </p:to>
                                    </p:set>
                                    <p:animEffect transition="in" filter="box(out)">
                                      <p:cBhvr>
                                        <p:cTn id="33" dur="500"/>
                                        <p:tgtEl>
                                          <p:spTgt spid="24582">
                                            <p:txEl>
                                              <p:pRg st="7" end="7"/>
                                            </p:txEl>
                                          </p:spTgt>
                                        </p:tgtEl>
                                      </p:cBhvr>
                                    </p:animEffect>
                                  </p:childTnLst>
                                </p:cTn>
                              </p:par>
                            </p:childTnLst>
                          </p:cTn>
                        </p:par>
                        <p:par>
                          <p:cTn id="34" fill="hold" nodeType="afterGroup">
                            <p:stCondLst>
                              <p:cond delay="3000"/>
                            </p:stCondLst>
                            <p:childTnLst>
                              <p:par>
                                <p:cTn id="35" presetID="4" presetClass="entr" presetSubtype="32" fill="hold" grpId="0" nodeType="afterEffect">
                                  <p:stCondLst>
                                    <p:cond delay="0"/>
                                  </p:stCondLst>
                                  <p:childTnLst>
                                    <p:set>
                                      <p:cBhvr>
                                        <p:cTn id="36" dur="1" fill="hold">
                                          <p:stCondLst>
                                            <p:cond delay="0"/>
                                          </p:stCondLst>
                                        </p:cTn>
                                        <p:tgtEl>
                                          <p:spTgt spid="24582">
                                            <p:txEl>
                                              <p:pRg st="8" end="8"/>
                                            </p:txEl>
                                          </p:spTgt>
                                        </p:tgtEl>
                                        <p:attrNameLst>
                                          <p:attrName>style.visibility</p:attrName>
                                        </p:attrNameLst>
                                      </p:cBhvr>
                                      <p:to>
                                        <p:strVal val="visible"/>
                                      </p:to>
                                    </p:set>
                                    <p:animEffect transition="in" filter="box(out)">
                                      <p:cBhvr>
                                        <p:cTn id="37" dur="500"/>
                                        <p:tgtEl>
                                          <p:spTgt spid="245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Common Characteristics Of SCIENTISTS</a:t>
            </a:r>
          </a:p>
        </p:txBody>
      </p:sp>
      <p:sp>
        <p:nvSpPr>
          <p:cNvPr id="13315" name="Rectangle 6"/>
          <p:cNvSpPr>
            <a:spLocks noChangeArrowheads="1"/>
          </p:cNvSpPr>
          <p:nvPr/>
        </p:nvSpPr>
        <p:spPr bwMode="auto">
          <a:xfrm>
            <a:off x="1524000" y="5410200"/>
            <a:ext cx="7620000" cy="144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95237" name="Picture 5" descr="fr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4863" y="1524000"/>
            <a:ext cx="1989137"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Rectangle 3"/>
          <p:cNvSpPr>
            <a:spLocks noGrp="1" noChangeArrowheads="1"/>
          </p:cNvSpPr>
          <p:nvPr>
            <p:ph type="body" idx="1"/>
          </p:nvPr>
        </p:nvSpPr>
        <p:spPr>
          <a:xfrm>
            <a:off x="533400" y="1905000"/>
            <a:ext cx="6553200" cy="4114800"/>
          </a:xfrm>
        </p:spPr>
        <p:txBody>
          <a:bodyPr/>
          <a:lstStyle/>
          <a:p>
            <a:pPr eaLnBrk="1" hangingPunct="1"/>
            <a:r>
              <a:rPr lang="en-US" sz="3400" smtClean="0"/>
              <a:t>Make and record observations of nature, or of simulations of nature.</a:t>
            </a:r>
          </a:p>
          <a:p>
            <a:pPr lvl="1" eaLnBrk="1" hangingPunct="1"/>
            <a:r>
              <a:rPr lang="en-US" sz="3000" smtClean="0"/>
              <a:t>In order to learn more about how nature, in the broadest sense, works.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box(out)">
                                      <p:cBhvr>
                                        <p:cTn id="7" dur="500"/>
                                        <p:tgtEl>
                                          <p:spTgt spid="95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Effect transition="in" filter="box(out)">
                                      <p:cBhvr>
                                        <p:cTn id="12" dur="500"/>
                                        <p:tgtEl>
                                          <p:spTgt spid="95235">
                                            <p:txEl>
                                              <p:pRg st="0" end="0"/>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95235">
                                            <p:txEl>
                                              <p:pRg st="1" end="1"/>
                                            </p:txEl>
                                          </p:spTgt>
                                        </p:tgtEl>
                                        <p:attrNameLst>
                                          <p:attrName>style.visibility</p:attrName>
                                        </p:attrNameLst>
                                      </p:cBhvr>
                                      <p:to>
                                        <p:strVal val="visible"/>
                                      </p:to>
                                    </p:set>
                                    <p:animEffect transition="in" filter="box(out)">
                                      <p:cBhvr>
                                        <p:cTn id="15" dur="500"/>
                                        <p:tgtEl>
                                          <p:spTgt spid="95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5410200"/>
            <a:ext cx="9144000" cy="144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4339" name="Picture 7" descr="scientist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
            <a:ext cx="4419600"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9" descr="Geologist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3394075"/>
            <a:ext cx="51054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74" name="Text Box 10"/>
          <p:cNvSpPr txBox="1">
            <a:spLocks noChangeArrowheads="1"/>
          </p:cNvSpPr>
          <p:nvPr/>
        </p:nvSpPr>
        <p:spPr bwMode="auto">
          <a:xfrm>
            <a:off x="5257800" y="838200"/>
            <a:ext cx="3124200" cy="1809750"/>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Such Observations of nature can be simulated in the lab…</a:t>
            </a:r>
          </a:p>
        </p:txBody>
      </p:sp>
      <p:sp>
        <p:nvSpPr>
          <p:cNvPr id="113676" name="Text Box 12"/>
          <p:cNvSpPr txBox="1">
            <a:spLocks noChangeArrowheads="1"/>
          </p:cNvSpPr>
          <p:nvPr/>
        </p:nvSpPr>
        <p:spPr bwMode="auto">
          <a:xfrm>
            <a:off x="381000" y="4267200"/>
            <a:ext cx="3124200" cy="1597025"/>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…or measured in the field.</a:t>
            </a:r>
          </a:p>
          <a:p>
            <a:pPr eaLnBrk="1" hangingPunct="1">
              <a:spcBef>
                <a:spcPct val="50000"/>
              </a:spcBef>
            </a:pPr>
            <a:r>
              <a:rPr lang="en-US" sz="2800"/>
              <a:t>It’s ALL Science!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300"/>
                                  </p:stCondLst>
                                  <p:childTnLst>
                                    <p:set>
                                      <p:cBhvr>
                                        <p:cTn id="6" dur="1" fill="hold">
                                          <p:stCondLst>
                                            <p:cond delay="0"/>
                                          </p:stCondLst>
                                        </p:cTn>
                                        <p:tgtEl>
                                          <p:spTgt spid="113674"/>
                                        </p:tgtEl>
                                        <p:attrNameLst>
                                          <p:attrName>style.visibility</p:attrName>
                                        </p:attrNameLst>
                                      </p:cBhvr>
                                      <p:to>
                                        <p:strVal val="visible"/>
                                      </p:to>
                                    </p:set>
                                    <p:animEffect transition="in" filter="box(in)">
                                      <p:cBhvr>
                                        <p:cTn id="7" dur="500"/>
                                        <p:tgtEl>
                                          <p:spTgt spid="113674"/>
                                        </p:tgtEl>
                                      </p:cBhvr>
                                    </p:animEffect>
                                  </p:childTnLst>
                                </p:cTn>
                              </p:par>
                            </p:childTnLst>
                          </p:cTn>
                        </p:par>
                        <p:par>
                          <p:cTn id="8" fill="hold" nodeType="afterGroup">
                            <p:stCondLst>
                              <p:cond delay="800"/>
                            </p:stCondLst>
                            <p:childTnLst>
                              <p:par>
                                <p:cTn id="9" presetID="4" presetClass="entr" presetSubtype="16" fill="hold" grpId="0" nodeType="afterEffect">
                                  <p:stCondLst>
                                    <p:cond delay="500"/>
                                  </p:stCondLst>
                                  <p:childTnLst>
                                    <p:set>
                                      <p:cBhvr>
                                        <p:cTn id="10" dur="1" fill="hold">
                                          <p:stCondLst>
                                            <p:cond delay="0"/>
                                          </p:stCondLst>
                                        </p:cTn>
                                        <p:tgtEl>
                                          <p:spTgt spid="113676"/>
                                        </p:tgtEl>
                                        <p:attrNameLst>
                                          <p:attrName>style.visibility</p:attrName>
                                        </p:attrNameLst>
                                      </p:cBhvr>
                                      <p:to>
                                        <p:strVal val="visible"/>
                                      </p:to>
                                    </p:set>
                                    <p:animEffect transition="in" filter="box(in)">
                                      <p:cBhvr>
                                        <p:cTn id="11" dur="500"/>
                                        <p:tgtEl>
                                          <p:spTgt spid="11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P spid="11367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Common Characteristics Of SCIENTISTS</a:t>
            </a:r>
          </a:p>
        </p:txBody>
      </p:sp>
      <p:sp>
        <p:nvSpPr>
          <p:cNvPr id="15363" name="Rectangle 3"/>
          <p:cNvSpPr>
            <a:spLocks noChangeArrowheads="1"/>
          </p:cNvSpPr>
          <p:nvPr/>
        </p:nvSpPr>
        <p:spPr bwMode="auto">
          <a:xfrm>
            <a:off x="1524000" y="5410200"/>
            <a:ext cx="7620000" cy="144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5364" name="Picture 4" descr="fr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4863" y="1524000"/>
            <a:ext cx="1989137"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1" name="Rectangle 5"/>
          <p:cNvSpPr>
            <a:spLocks noGrp="1" noChangeArrowheads="1"/>
          </p:cNvSpPr>
          <p:nvPr>
            <p:ph type="body" idx="1"/>
          </p:nvPr>
        </p:nvSpPr>
        <p:spPr>
          <a:xfrm>
            <a:off x="533400" y="1905000"/>
            <a:ext cx="6553200" cy="4114800"/>
          </a:xfrm>
        </p:spPr>
        <p:txBody>
          <a:bodyPr/>
          <a:lstStyle/>
          <a:p>
            <a:pPr eaLnBrk="1" hangingPunct="1">
              <a:lnSpc>
                <a:spcPct val="80000"/>
              </a:lnSpc>
            </a:pPr>
            <a:r>
              <a:rPr lang="en-US" sz="3000" smtClean="0"/>
              <a:t>Recognize their own fallibility</a:t>
            </a:r>
          </a:p>
          <a:p>
            <a:pPr lvl="1" eaLnBrk="1" hangingPunct="1">
              <a:lnSpc>
                <a:spcPct val="80000"/>
              </a:lnSpc>
            </a:pPr>
            <a:r>
              <a:rPr lang="en-US" sz="2500" smtClean="0"/>
              <a:t>Never claim to be “All Knowing”</a:t>
            </a:r>
          </a:p>
          <a:p>
            <a:pPr lvl="1" eaLnBrk="1" hangingPunct="1">
              <a:lnSpc>
                <a:spcPct val="80000"/>
              </a:lnSpc>
            </a:pPr>
            <a:r>
              <a:rPr lang="en-US" sz="2500" smtClean="0"/>
              <a:t>Constantly reexamine themselves and their fields by...</a:t>
            </a:r>
          </a:p>
          <a:p>
            <a:pPr eaLnBrk="1" hangingPunct="1">
              <a:lnSpc>
                <a:spcPct val="80000"/>
              </a:lnSpc>
            </a:pPr>
            <a:r>
              <a:rPr lang="en-US" sz="3000" smtClean="0"/>
              <a:t>Striving to demonstrate that old ideas are often wrong</a:t>
            </a:r>
          </a:p>
          <a:p>
            <a:pPr lvl="1" eaLnBrk="1" hangingPunct="1">
              <a:lnSpc>
                <a:spcPct val="80000"/>
              </a:lnSpc>
            </a:pPr>
            <a:r>
              <a:rPr lang="en-US" sz="2600" smtClean="0"/>
              <a:t>The ideas of scientists a century ago or perhaps just a year ago</a:t>
            </a:r>
          </a:p>
          <a:p>
            <a:pPr lvl="1" eaLnBrk="1" hangingPunct="1">
              <a:lnSpc>
                <a:spcPct val="80000"/>
              </a:lnSpc>
            </a:pPr>
            <a:r>
              <a:rPr lang="en-US" sz="2600" smtClean="0"/>
              <a:t>Instead, new ideas may better explain nature.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box(out)">
                                      <p:cBhvr>
                                        <p:cTn id="7" dur="500"/>
                                        <p:tgtEl>
                                          <p:spTgt spid="11674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16741">
                                            <p:txEl>
                                              <p:pRg st="1" end="1"/>
                                            </p:txEl>
                                          </p:spTgt>
                                        </p:tgtEl>
                                        <p:attrNameLst>
                                          <p:attrName>style.visibility</p:attrName>
                                        </p:attrNameLst>
                                      </p:cBhvr>
                                      <p:to>
                                        <p:strVal val="visible"/>
                                      </p:to>
                                    </p:set>
                                    <p:animEffect transition="in" filter="box(out)">
                                      <p:cBhvr>
                                        <p:cTn id="10" dur="500"/>
                                        <p:tgtEl>
                                          <p:spTgt spid="11674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16741">
                                            <p:txEl>
                                              <p:pRg st="2" end="2"/>
                                            </p:txEl>
                                          </p:spTgt>
                                        </p:tgtEl>
                                        <p:attrNameLst>
                                          <p:attrName>style.visibility</p:attrName>
                                        </p:attrNameLst>
                                      </p:cBhvr>
                                      <p:to>
                                        <p:strVal val="visible"/>
                                      </p:to>
                                    </p:set>
                                    <p:animEffect transition="in" filter="box(out)">
                                      <p:cBhvr>
                                        <p:cTn id="13" dur="500"/>
                                        <p:tgtEl>
                                          <p:spTgt spid="11674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6741">
                                            <p:txEl>
                                              <p:pRg st="3" end="3"/>
                                            </p:txEl>
                                          </p:spTgt>
                                        </p:tgtEl>
                                        <p:attrNameLst>
                                          <p:attrName>style.visibility</p:attrName>
                                        </p:attrNameLst>
                                      </p:cBhvr>
                                      <p:to>
                                        <p:strVal val="visible"/>
                                      </p:to>
                                    </p:set>
                                    <p:animEffect transition="in" filter="box(out)">
                                      <p:cBhvr>
                                        <p:cTn id="18" dur="500"/>
                                        <p:tgtEl>
                                          <p:spTgt spid="116741">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16741">
                                            <p:txEl>
                                              <p:pRg st="4" end="4"/>
                                            </p:txEl>
                                          </p:spTgt>
                                        </p:tgtEl>
                                        <p:attrNameLst>
                                          <p:attrName>style.visibility</p:attrName>
                                        </p:attrNameLst>
                                      </p:cBhvr>
                                      <p:to>
                                        <p:strVal val="visible"/>
                                      </p:to>
                                    </p:set>
                                    <p:animEffect transition="in" filter="box(out)">
                                      <p:cBhvr>
                                        <p:cTn id="21" dur="500"/>
                                        <p:tgtEl>
                                          <p:spTgt spid="11674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16741">
                                            <p:txEl>
                                              <p:pRg st="5" end="5"/>
                                            </p:txEl>
                                          </p:spTgt>
                                        </p:tgtEl>
                                        <p:attrNameLst>
                                          <p:attrName>style.visibility</p:attrName>
                                        </p:attrNameLst>
                                      </p:cBhvr>
                                      <p:to>
                                        <p:strVal val="visible"/>
                                      </p:to>
                                    </p:set>
                                    <p:animEffect transition="in" filter="box(out)">
                                      <p:cBhvr>
                                        <p:cTn id="26" dur="500"/>
                                        <p:tgtEl>
                                          <p:spTgt spid="1167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Lst>
  </p:timing>
</p:sld>
</file>

<file path=ppt/theme/theme1.xml><?xml version="1.0" encoding="utf-8"?>
<a:theme xmlns:a="http://schemas.openxmlformats.org/drawingml/2006/main" name="Citrus">
  <a:themeElements>
    <a:clrScheme name="">
      <a:dk1>
        <a:srgbClr val="2C395E"/>
      </a:dk1>
      <a:lt1>
        <a:srgbClr val="8798C7"/>
      </a:lt1>
      <a:dk2>
        <a:srgbClr val="CCFF99"/>
      </a:dk2>
      <a:lt2>
        <a:srgbClr val="333399"/>
      </a:lt2>
      <a:accent1>
        <a:srgbClr val="FEE168"/>
      </a:accent1>
      <a:accent2>
        <a:srgbClr val="BAE482"/>
      </a:accent2>
      <a:accent3>
        <a:srgbClr val="C3CAE0"/>
      </a:accent3>
      <a:accent4>
        <a:srgbClr val="242F4F"/>
      </a:accent4>
      <a:accent5>
        <a:srgbClr val="FEEEB9"/>
      </a:accent5>
      <a:accent6>
        <a:srgbClr val="A8CF75"/>
      </a:accent6>
      <a:hlink>
        <a:srgbClr val="EFAD6B"/>
      </a:hlink>
      <a:folHlink>
        <a:srgbClr val="C0C0C0"/>
      </a:folHlink>
    </a:clrScheme>
    <a:fontScheme name="Citru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itrus 1">
        <a:dk1>
          <a:srgbClr val="FC6600"/>
        </a:dk1>
        <a:lt1>
          <a:srgbClr val="C6FE82"/>
        </a:lt1>
        <a:dk2>
          <a:srgbClr val="FFFFFF"/>
        </a:dk2>
        <a:lt2>
          <a:srgbClr val="000000"/>
        </a:lt2>
        <a:accent1>
          <a:srgbClr val="00CC00"/>
        </a:accent1>
        <a:accent2>
          <a:srgbClr val="FF822D"/>
        </a:accent2>
        <a:accent3>
          <a:srgbClr val="DFFEC1"/>
        </a:accent3>
        <a:accent4>
          <a:srgbClr val="D75600"/>
        </a:accent4>
        <a:accent5>
          <a:srgbClr val="AAE2AA"/>
        </a:accent5>
        <a:accent6>
          <a:srgbClr val="E77528"/>
        </a:accent6>
        <a:hlink>
          <a:srgbClr val="FF63B1"/>
        </a:hlink>
        <a:folHlink>
          <a:srgbClr val="DDDDDD"/>
        </a:folHlink>
      </a:clrScheme>
      <a:clrMap bg1="lt1" tx1="dk1" bg2="lt2" tx2="dk2" accent1="accent1" accent2="accent2" accent3="accent3" accent4="accent4" accent5="accent5" accent6="accent6" hlink="hlink" folHlink="folHlink"/>
    </a:extraClrScheme>
    <a:extraClrScheme>
      <a:clrScheme name="Citrus 2">
        <a:dk1>
          <a:srgbClr val="000000"/>
        </a:dk1>
        <a:lt1>
          <a:srgbClr val="FFFFFF"/>
        </a:lt1>
        <a:dk2>
          <a:srgbClr val="000000"/>
        </a:dk2>
        <a:lt2>
          <a:srgbClr val="777777"/>
        </a:lt2>
        <a:accent1>
          <a:srgbClr val="00CC00"/>
        </a:accent1>
        <a:accent2>
          <a:srgbClr val="FF822D"/>
        </a:accent2>
        <a:accent3>
          <a:srgbClr val="FFFFFF"/>
        </a:accent3>
        <a:accent4>
          <a:srgbClr val="000000"/>
        </a:accent4>
        <a:accent5>
          <a:srgbClr val="AAE2AA"/>
        </a:accent5>
        <a:accent6>
          <a:srgbClr val="E77528"/>
        </a:accent6>
        <a:hlink>
          <a:srgbClr val="FF63B1"/>
        </a:hlink>
        <a:folHlink>
          <a:srgbClr val="B2B2B2"/>
        </a:folHlink>
      </a:clrScheme>
      <a:clrMap bg1="lt1" tx1="dk1" bg2="lt2" tx2="dk2" accent1="accent1" accent2="accent2" accent3="accent3" accent4="accent4" accent5="accent5" accent6="accent6" hlink="hlink" folHlink="folHlink"/>
    </a:extraClrScheme>
    <a:extraClrScheme>
      <a:clrScheme name="Citrus 3">
        <a:dk1>
          <a:srgbClr val="000000"/>
        </a:dk1>
        <a:lt1>
          <a:srgbClr val="FFFFFF"/>
        </a:lt1>
        <a:dk2>
          <a:srgbClr val="000000"/>
        </a:dk2>
        <a:lt2>
          <a:srgbClr val="4D4D4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trus 4">
        <a:dk1>
          <a:srgbClr val="000000"/>
        </a:dk1>
        <a:lt1>
          <a:srgbClr val="FFFFFF"/>
        </a:lt1>
        <a:dk2>
          <a:srgbClr val="000000"/>
        </a:dk2>
        <a:lt2>
          <a:srgbClr val="777777"/>
        </a:lt2>
        <a:accent1>
          <a:srgbClr val="72CE86"/>
        </a:accent1>
        <a:accent2>
          <a:srgbClr val="F6B070"/>
        </a:accent2>
        <a:accent3>
          <a:srgbClr val="FFFFFF"/>
        </a:accent3>
        <a:accent4>
          <a:srgbClr val="000000"/>
        </a:accent4>
        <a:accent5>
          <a:srgbClr val="BCE3C3"/>
        </a:accent5>
        <a:accent6>
          <a:srgbClr val="DF9F65"/>
        </a:accent6>
        <a:hlink>
          <a:srgbClr val="EB9DC4"/>
        </a:hlink>
        <a:folHlink>
          <a:srgbClr val="B2B2B2"/>
        </a:folHlink>
      </a:clrScheme>
      <a:clrMap bg1="lt1" tx1="dk1" bg2="lt2" tx2="dk2" accent1="accent1" accent2="accent2" accent3="accent3" accent4="accent4" accent5="accent5" accent6="accent6" hlink="hlink" folHlink="folHlink"/>
    </a:extraClrScheme>
    <a:extraClrScheme>
      <a:clrScheme name="Citrus 5">
        <a:dk1>
          <a:srgbClr val="000000"/>
        </a:dk1>
        <a:lt1>
          <a:srgbClr val="FFFFFF"/>
        </a:lt1>
        <a:dk2>
          <a:srgbClr val="000000"/>
        </a:dk2>
        <a:lt2>
          <a:srgbClr val="777777"/>
        </a:lt2>
        <a:accent1>
          <a:srgbClr val="F58F91"/>
        </a:accent1>
        <a:accent2>
          <a:srgbClr val="CE7162"/>
        </a:accent2>
        <a:accent3>
          <a:srgbClr val="FFFFFF"/>
        </a:accent3>
        <a:accent4>
          <a:srgbClr val="000000"/>
        </a:accent4>
        <a:accent5>
          <a:srgbClr val="F9C6C7"/>
        </a:accent5>
        <a:accent6>
          <a:srgbClr val="BA6658"/>
        </a:accent6>
        <a:hlink>
          <a:srgbClr val="F6CA7C"/>
        </a:hlink>
        <a:folHlink>
          <a:srgbClr val="C0C0C0"/>
        </a:folHlink>
      </a:clrScheme>
      <a:clrMap bg1="lt1" tx1="dk1" bg2="lt2" tx2="dk2" accent1="accent1" accent2="accent2" accent3="accent3" accent4="accent4" accent5="accent5" accent6="accent6" hlink="hlink" folHlink="folHlink"/>
    </a:extraClrScheme>
    <a:extraClrScheme>
      <a:clrScheme name="Citrus 6">
        <a:dk1>
          <a:srgbClr val="000000"/>
        </a:dk1>
        <a:lt1>
          <a:srgbClr val="FFFFFF"/>
        </a:lt1>
        <a:dk2>
          <a:srgbClr val="000000"/>
        </a:dk2>
        <a:lt2>
          <a:srgbClr val="777777"/>
        </a:lt2>
        <a:accent1>
          <a:srgbClr val="FAB774"/>
        </a:accent1>
        <a:accent2>
          <a:srgbClr val="CBACD4"/>
        </a:accent2>
        <a:accent3>
          <a:srgbClr val="FFFFFF"/>
        </a:accent3>
        <a:accent4>
          <a:srgbClr val="000000"/>
        </a:accent4>
        <a:accent5>
          <a:srgbClr val="FCD8BC"/>
        </a:accent5>
        <a:accent6>
          <a:srgbClr val="B89BC0"/>
        </a:accent6>
        <a:hlink>
          <a:srgbClr val="C2EB77"/>
        </a:hlink>
        <a:folHlink>
          <a:srgbClr val="C0C0C0"/>
        </a:folHlink>
      </a:clrScheme>
      <a:clrMap bg1="lt1" tx1="dk1" bg2="lt2" tx2="dk2" accent1="accent1" accent2="accent2" accent3="accent3" accent4="accent4" accent5="accent5" accent6="accent6" hlink="hlink" folHlink="folHlink"/>
    </a:extraClrScheme>
    <a:extraClrScheme>
      <a:clrScheme name="Citrus 7">
        <a:dk1>
          <a:srgbClr val="3B6147"/>
        </a:dk1>
        <a:lt1>
          <a:srgbClr val="CED5E8"/>
        </a:lt1>
        <a:dk2>
          <a:srgbClr val="FFFFFF"/>
        </a:dk2>
        <a:lt2>
          <a:srgbClr val="777777"/>
        </a:lt2>
        <a:accent1>
          <a:srgbClr val="FEA868"/>
        </a:accent1>
        <a:accent2>
          <a:srgbClr val="9AA8D0"/>
        </a:accent2>
        <a:accent3>
          <a:srgbClr val="E3E7F2"/>
        </a:accent3>
        <a:accent4>
          <a:srgbClr val="31523B"/>
        </a:accent4>
        <a:accent5>
          <a:srgbClr val="FED1B9"/>
        </a:accent5>
        <a:accent6>
          <a:srgbClr val="8B98BC"/>
        </a:accent6>
        <a:hlink>
          <a:srgbClr val="9CE157"/>
        </a:hlink>
        <a:folHlink>
          <a:srgbClr val="969696"/>
        </a:folHlink>
      </a:clrScheme>
      <a:clrMap bg1="lt1" tx1="dk1" bg2="lt2" tx2="dk2" accent1="accent1" accent2="accent2" accent3="accent3" accent4="accent4" accent5="accent5" accent6="accent6" hlink="hlink" folHlink="folHlink"/>
    </a:extraClrScheme>
    <a:extraClrScheme>
      <a:clrScheme name="Citrus 8">
        <a:dk1>
          <a:srgbClr val="2C395E"/>
        </a:dk1>
        <a:lt1>
          <a:srgbClr val="8798C7"/>
        </a:lt1>
        <a:dk2>
          <a:srgbClr val="FFFFFF"/>
        </a:dk2>
        <a:lt2>
          <a:srgbClr val="000000"/>
        </a:lt2>
        <a:accent1>
          <a:srgbClr val="FEE168"/>
        </a:accent1>
        <a:accent2>
          <a:srgbClr val="BAE482"/>
        </a:accent2>
        <a:accent3>
          <a:srgbClr val="C3CAE0"/>
        </a:accent3>
        <a:accent4>
          <a:srgbClr val="242F4F"/>
        </a:accent4>
        <a:accent5>
          <a:srgbClr val="FEEEB9"/>
        </a:accent5>
        <a:accent6>
          <a:srgbClr val="A8CF75"/>
        </a:accent6>
        <a:hlink>
          <a:srgbClr val="EFAD6B"/>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trus">
  <a:themeElements>
    <a:clrScheme name="">
      <a:dk1>
        <a:srgbClr val="2C395E"/>
      </a:dk1>
      <a:lt1>
        <a:srgbClr val="8798C7"/>
      </a:lt1>
      <a:dk2>
        <a:srgbClr val="CCFF99"/>
      </a:dk2>
      <a:lt2>
        <a:srgbClr val="333399"/>
      </a:lt2>
      <a:accent1>
        <a:srgbClr val="FEE168"/>
      </a:accent1>
      <a:accent2>
        <a:srgbClr val="BAE482"/>
      </a:accent2>
      <a:accent3>
        <a:srgbClr val="C3CAE0"/>
      </a:accent3>
      <a:accent4>
        <a:srgbClr val="242F4F"/>
      </a:accent4>
      <a:accent5>
        <a:srgbClr val="FEEEB9"/>
      </a:accent5>
      <a:accent6>
        <a:srgbClr val="A8CF75"/>
      </a:accent6>
      <a:hlink>
        <a:srgbClr val="EFAD6B"/>
      </a:hlink>
      <a:folHlink>
        <a:srgbClr val="C0C0C0"/>
      </a:folHlink>
    </a:clrScheme>
    <a:fontScheme name="1_Citru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itrus 1">
        <a:dk1>
          <a:srgbClr val="FC6600"/>
        </a:dk1>
        <a:lt1>
          <a:srgbClr val="C6FE82"/>
        </a:lt1>
        <a:dk2>
          <a:srgbClr val="FFFFFF"/>
        </a:dk2>
        <a:lt2>
          <a:srgbClr val="000000"/>
        </a:lt2>
        <a:accent1>
          <a:srgbClr val="00CC00"/>
        </a:accent1>
        <a:accent2>
          <a:srgbClr val="FF822D"/>
        </a:accent2>
        <a:accent3>
          <a:srgbClr val="DFFEC1"/>
        </a:accent3>
        <a:accent4>
          <a:srgbClr val="D75600"/>
        </a:accent4>
        <a:accent5>
          <a:srgbClr val="AAE2AA"/>
        </a:accent5>
        <a:accent6>
          <a:srgbClr val="E77528"/>
        </a:accent6>
        <a:hlink>
          <a:srgbClr val="FF63B1"/>
        </a:hlink>
        <a:folHlink>
          <a:srgbClr val="DDDDDD"/>
        </a:folHlink>
      </a:clrScheme>
      <a:clrMap bg1="lt1" tx1="dk1" bg2="lt2" tx2="dk2" accent1="accent1" accent2="accent2" accent3="accent3" accent4="accent4" accent5="accent5" accent6="accent6" hlink="hlink" folHlink="folHlink"/>
    </a:extraClrScheme>
    <a:extraClrScheme>
      <a:clrScheme name="1_Citrus 2">
        <a:dk1>
          <a:srgbClr val="000000"/>
        </a:dk1>
        <a:lt1>
          <a:srgbClr val="FFFFFF"/>
        </a:lt1>
        <a:dk2>
          <a:srgbClr val="000000"/>
        </a:dk2>
        <a:lt2>
          <a:srgbClr val="777777"/>
        </a:lt2>
        <a:accent1>
          <a:srgbClr val="00CC00"/>
        </a:accent1>
        <a:accent2>
          <a:srgbClr val="FF822D"/>
        </a:accent2>
        <a:accent3>
          <a:srgbClr val="FFFFFF"/>
        </a:accent3>
        <a:accent4>
          <a:srgbClr val="000000"/>
        </a:accent4>
        <a:accent5>
          <a:srgbClr val="AAE2AA"/>
        </a:accent5>
        <a:accent6>
          <a:srgbClr val="E77528"/>
        </a:accent6>
        <a:hlink>
          <a:srgbClr val="FF63B1"/>
        </a:hlink>
        <a:folHlink>
          <a:srgbClr val="B2B2B2"/>
        </a:folHlink>
      </a:clrScheme>
      <a:clrMap bg1="lt1" tx1="dk1" bg2="lt2" tx2="dk2" accent1="accent1" accent2="accent2" accent3="accent3" accent4="accent4" accent5="accent5" accent6="accent6" hlink="hlink" folHlink="folHlink"/>
    </a:extraClrScheme>
    <a:extraClrScheme>
      <a:clrScheme name="1_Citrus 3">
        <a:dk1>
          <a:srgbClr val="000000"/>
        </a:dk1>
        <a:lt1>
          <a:srgbClr val="FFFFFF"/>
        </a:lt1>
        <a:dk2>
          <a:srgbClr val="000000"/>
        </a:dk2>
        <a:lt2>
          <a:srgbClr val="4D4D4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itrus 4">
        <a:dk1>
          <a:srgbClr val="000000"/>
        </a:dk1>
        <a:lt1>
          <a:srgbClr val="FFFFFF"/>
        </a:lt1>
        <a:dk2>
          <a:srgbClr val="000000"/>
        </a:dk2>
        <a:lt2>
          <a:srgbClr val="777777"/>
        </a:lt2>
        <a:accent1>
          <a:srgbClr val="72CE86"/>
        </a:accent1>
        <a:accent2>
          <a:srgbClr val="F6B070"/>
        </a:accent2>
        <a:accent3>
          <a:srgbClr val="FFFFFF"/>
        </a:accent3>
        <a:accent4>
          <a:srgbClr val="000000"/>
        </a:accent4>
        <a:accent5>
          <a:srgbClr val="BCE3C3"/>
        </a:accent5>
        <a:accent6>
          <a:srgbClr val="DF9F65"/>
        </a:accent6>
        <a:hlink>
          <a:srgbClr val="EB9DC4"/>
        </a:hlink>
        <a:folHlink>
          <a:srgbClr val="B2B2B2"/>
        </a:folHlink>
      </a:clrScheme>
      <a:clrMap bg1="lt1" tx1="dk1" bg2="lt2" tx2="dk2" accent1="accent1" accent2="accent2" accent3="accent3" accent4="accent4" accent5="accent5" accent6="accent6" hlink="hlink" folHlink="folHlink"/>
    </a:extraClrScheme>
    <a:extraClrScheme>
      <a:clrScheme name="1_Citrus 5">
        <a:dk1>
          <a:srgbClr val="000000"/>
        </a:dk1>
        <a:lt1>
          <a:srgbClr val="FFFFFF"/>
        </a:lt1>
        <a:dk2>
          <a:srgbClr val="000000"/>
        </a:dk2>
        <a:lt2>
          <a:srgbClr val="777777"/>
        </a:lt2>
        <a:accent1>
          <a:srgbClr val="F58F91"/>
        </a:accent1>
        <a:accent2>
          <a:srgbClr val="CE7162"/>
        </a:accent2>
        <a:accent3>
          <a:srgbClr val="FFFFFF"/>
        </a:accent3>
        <a:accent4>
          <a:srgbClr val="000000"/>
        </a:accent4>
        <a:accent5>
          <a:srgbClr val="F9C6C7"/>
        </a:accent5>
        <a:accent6>
          <a:srgbClr val="BA6658"/>
        </a:accent6>
        <a:hlink>
          <a:srgbClr val="F6CA7C"/>
        </a:hlink>
        <a:folHlink>
          <a:srgbClr val="C0C0C0"/>
        </a:folHlink>
      </a:clrScheme>
      <a:clrMap bg1="lt1" tx1="dk1" bg2="lt2" tx2="dk2" accent1="accent1" accent2="accent2" accent3="accent3" accent4="accent4" accent5="accent5" accent6="accent6" hlink="hlink" folHlink="folHlink"/>
    </a:extraClrScheme>
    <a:extraClrScheme>
      <a:clrScheme name="1_Citrus 6">
        <a:dk1>
          <a:srgbClr val="000000"/>
        </a:dk1>
        <a:lt1>
          <a:srgbClr val="FFFFFF"/>
        </a:lt1>
        <a:dk2>
          <a:srgbClr val="000000"/>
        </a:dk2>
        <a:lt2>
          <a:srgbClr val="777777"/>
        </a:lt2>
        <a:accent1>
          <a:srgbClr val="FAB774"/>
        </a:accent1>
        <a:accent2>
          <a:srgbClr val="CBACD4"/>
        </a:accent2>
        <a:accent3>
          <a:srgbClr val="FFFFFF"/>
        </a:accent3>
        <a:accent4>
          <a:srgbClr val="000000"/>
        </a:accent4>
        <a:accent5>
          <a:srgbClr val="FCD8BC"/>
        </a:accent5>
        <a:accent6>
          <a:srgbClr val="B89BC0"/>
        </a:accent6>
        <a:hlink>
          <a:srgbClr val="C2EB77"/>
        </a:hlink>
        <a:folHlink>
          <a:srgbClr val="C0C0C0"/>
        </a:folHlink>
      </a:clrScheme>
      <a:clrMap bg1="lt1" tx1="dk1" bg2="lt2" tx2="dk2" accent1="accent1" accent2="accent2" accent3="accent3" accent4="accent4" accent5="accent5" accent6="accent6" hlink="hlink" folHlink="folHlink"/>
    </a:extraClrScheme>
    <a:extraClrScheme>
      <a:clrScheme name="1_Citrus 7">
        <a:dk1>
          <a:srgbClr val="3B6147"/>
        </a:dk1>
        <a:lt1>
          <a:srgbClr val="CED5E8"/>
        </a:lt1>
        <a:dk2>
          <a:srgbClr val="FFFFFF"/>
        </a:dk2>
        <a:lt2>
          <a:srgbClr val="777777"/>
        </a:lt2>
        <a:accent1>
          <a:srgbClr val="FEA868"/>
        </a:accent1>
        <a:accent2>
          <a:srgbClr val="9AA8D0"/>
        </a:accent2>
        <a:accent3>
          <a:srgbClr val="E3E7F2"/>
        </a:accent3>
        <a:accent4>
          <a:srgbClr val="31523B"/>
        </a:accent4>
        <a:accent5>
          <a:srgbClr val="FED1B9"/>
        </a:accent5>
        <a:accent6>
          <a:srgbClr val="8B98BC"/>
        </a:accent6>
        <a:hlink>
          <a:srgbClr val="9CE157"/>
        </a:hlink>
        <a:folHlink>
          <a:srgbClr val="969696"/>
        </a:folHlink>
      </a:clrScheme>
      <a:clrMap bg1="lt1" tx1="dk1" bg2="lt2" tx2="dk2" accent1="accent1" accent2="accent2" accent3="accent3" accent4="accent4" accent5="accent5" accent6="accent6" hlink="hlink" folHlink="folHlink"/>
    </a:extraClrScheme>
    <a:extraClrScheme>
      <a:clrScheme name="1_Citrus 8">
        <a:dk1>
          <a:srgbClr val="2C395E"/>
        </a:dk1>
        <a:lt1>
          <a:srgbClr val="8798C7"/>
        </a:lt1>
        <a:dk2>
          <a:srgbClr val="FFFFFF"/>
        </a:dk2>
        <a:lt2>
          <a:srgbClr val="000000"/>
        </a:lt2>
        <a:accent1>
          <a:srgbClr val="FEE168"/>
        </a:accent1>
        <a:accent2>
          <a:srgbClr val="BAE482"/>
        </a:accent2>
        <a:accent3>
          <a:srgbClr val="C3CAE0"/>
        </a:accent3>
        <a:accent4>
          <a:srgbClr val="242F4F"/>
        </a:accent4>
        <a:accent5>
          <a:srgbClr val="FEEEB9"/>
        </a:accent5>
        <a:accent6>
          <a:srgbClr val="A8CF75"/>
        </a:accent6>
        <a:hlink>
          <a:srgbClr val="EFAD6B"/>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Designs\Citrus.pot</Template>
  <TotalTime>4287</TotalTime>
  <Words>2675</Words>
  <Application>Microsoft Office PowerPoint</Application>
  <PresentationFormat>On-screen Show (4:3)</PresentationFormat>
  <Paragraphs>286</Paragraphs>
  <Slides>47</Slides>
  <Notes>47</Notes>
  <HiddenSlides>1</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Citrus</vt:lpstr>
      <vt:lpstr>1_Citrus</vt:lpstr>
      <vt:lpstr>Default Design</vt:lpstr>
      <vt:lpstr>Introduction to ‘Science’</vt:lpstr>
      <vt:lpstr>Goals of this presentation</vt:lpstr>
      <vt:lpstr>www.dictionary.com</vt:lpstr>
      <vt:lpstr>L.B. Railsback, Ph.D. Professor, Dept. Geology, University of Georgia http://www.gly.uga.edu/railsback/railsback.html</vt:lpstr>
      <vt:lpstr>So what is SCIENCE?</vt:lpstr>
      <vt:lpstr>Outline of this presentation</vt:lpstr>
      <vt:lpstr>Common Characteristics Of SCIENTISTS</vt:lpstr>
      <vt:lpstr>Slide 8</vt:lpstr>
      <vt:lpstr>Common Characteristics Of SCIENTISTS</vt:lpstr>
      <vt:lpstr>Why Do Scientists Do Science?</vt:lpstr>
      <vt:lpstr>What About All Of This Change?</vt:lpstr>
      <vt:lpstr>What About All Of This Change?</vt:lpstr>
      <vt:lpstr>Slide 13</vt:lpstr>
      <vt:lpstr>Slide 14</vt:lpstr>
      <vt:lpstr>Example: the origin of streams</vt:lpstr>
      <vt:lpstr>Kircher’s diagram (1664/5) showing subterranean ‘streams’ (in black) and their ‘springs’</vt:lpstr>
      <vt:lpstr>Example: the origin of streams</vt:lpstr>
      <vt:lpstr>Example of ‘good’ science</vt:lpstr>
      <vt:lpstr>Example of ‘good’ science</vt:lpstr>
      <vt:lpstr>Slide 20</vt:lpstr>
      <vt:lpstr>Breakup of Pangaea</vt:lpstr>
      <vt:lpstr>Example of ‘bad’ science http://www.pbs.org/wgbh/nova/holocaust/pseudoscience.html</vt:lpstr>
      <vt:lpstr>Example of ‘bad’ science  http://www.pbs.org/wgbh/nova/holocaust/pseudoscience.html</vt:lpstr>
      <vt:lpstr>What science is NOT!</vt:lpstr>
      <vt:lpstr>What science is NOT!</vt:lpstr>
      <vt:lpstr>Slide 26</vt:lpstr>
      <vt:lpstr>The Scientific Method  (as defined by a scientist: Gottlieb 1997)</vt:lpstr>
      <vt:lpstr>Step 1: Observation</vt:lpstr>
      <vt:lpstr>Step 1: Observation</vt:lpstr>
      <vt:lpstr>Step 2: Hypothesis formulation</vt:lpstr>
      <vt:lpstr>Step 2: Hypothesis formulation</vt:lpstr>
      <vt:lpstr>Step 3: Experimentation &amp; hypothesis testing</vt:lpstr>
      <vt:lpstr>Step 3: Experimentation &amp; hypothesis testing</vt:lpstr>
      <vt:lpstr>Step 4: Search for causes</vt:lpstr>
      <vt:lpstr>Step 5: Conclusion</vt:lpstr>
      <vt:lpstr>Step 6: Classification</vt:lpstr>
      <vt:lpstr>Step 7: Communication</vt:lpstr>
      <vt:lpstr>Step 7: Communication</vt:lpstr>
      <vt:lpstr>Terminology</vt:lpstr>
      <vt:lpstr>Terminology</vt:lpstr>
      <vt:lpstr>Terminology</vt:lpstr>
      <vt:lpstr>Terminology</vt:lpstr>
      <vt:lpstr>Terminology</vt:lpstr>
      <vt:lpstr>Terminology</vt:lpstr>
      <vt:lpstr>Terminology</vt:lpstr>
      <vt:lpstr>Sources and references</vt:lpstr>
      <vt:lpstr>Sources and references</vt:lpstr>
    </vt:vector>
  </TitlesOfParts>
  <Company>FAU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Science?</dc:title>
  <dc:creator>geoggeol</dc:creator>
  <cp:lastModifiedBy>geo-admin</cp:lastModifiedBy>
  <cp:revision>155</cp:revision>
  <cp:lastPrinted>2001-07-27T20:50:47Z</cp:lastPrinted>
  <dcterms:created xsi:type="dcterms:W3CDTF">2001-05-22T01:38:05Z</dcterms:created>
  <dcterms:modified xsi:type="dcterms:W3CDTF">2012-05-11T18:49:56Z</dcterms:modified>
</cp:coreProperties>
</file>